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Paalalabas Wide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40" Target="slides/slide26.xml" Type="http://schemas.openxmlformats.org/officeDocument/2006/relationships/slide"/><Relationship Id="rId41" Target="slides/slide27.xml" Type="http://schemas.openxmlformats.org/officeDocument/2006/relationships/slide"/><Relationship Id="rId42" Target="slides/slide28.xml" Type="http://schemas.openxmlformats.org/officeDocument/2006/relationships/slide"/><Relationship Id="rId43" Target="slides/slide29.xml" Type="http://schemas.openxmlformats.org/officeDocument/2006/relationships/slide"/><Relationship Id="rId44" Target="slides/slide30.xml" Type="http://schemas.openxmlformats.org/officeDocument/2006/relationships/slide"/><Relationship Id="rId45" Target="slides/slide31.xml" Type="http://schemas.openxmlformats.org/officeDocument/2006/relationships/slide"/><Relationship Id="rId46" Target="slides/slide32.xml" Type="http://schemas.openxmlformats.org/officeDocument/2006/relationships/slide"/><Relationship Id="rId47" Target="slides/slide33.xml" Type="http://schemas.openxmlformats.org/officeDocument/2006/relationships/slide"/><Relationship Id="rId48" Target="slides/slide34.xml" Type="http://schemas.openxmlformats.org/officeDocument/2006/relationships/slide"/><Relationship Id="rId49" Target="slides/slide35.xml" Type="http://schemas.openxmlformats.org/officeDocument/2006/relationships/slide"/><Relationship Id="rId5" Target="tableStyles.xml" Type="http://schemas.openxmlformats.org/officeDocument/2006/relationships/tableStyles"/><Relationship Id="rId50" Target="slides/slide36.xml" Type="http://schemas.openxmlformats.org/officeDocument/2006/relationships/slide"/><Relationship Id="rId51" Target="slides/slide37.xml" Type="http://schemas.openxmlformats.org/officeDocument/2006/relationships/slide"/><Relationship Id="rId52" Target="slides/slide38.xml" Type="http://schemas.openxmlformats.org/officeDocument/2006/relationships/slide"/><Relationship Id="rId53" Target="slides/slide39.xml" Type="http://schemas.openxmlformats.org/officeDocument/2006/relationships/slide"/><Relationship Id="rId54" Target="slides/slide40.xml" Type="http://schemas.openxmlformats.org/officeDocument/2006/relationships/slide"/><Relationship Id="rId55" Target="slides/slide41.xml" Type="http://schemas.openxmlformats.org/officeDocument/2006/relationships/slide"/><Relationship Id="rId56" Target="slides/slide42.xml" Type="http://schemas.openxmlformats.org/officeDocument/2006/relationships/slide"/><Relationship Id="rId57" Target="slides/slide43.xml" Type="http://schemas.openxmlformats.org/officeDocument/2006/relationships/slide"/><Relationship Id="rId58" Target="slides/slide44.xml" Type="http://schemas.openxmlformats.org/officeDocument/2006/relationships/slide"/><Relationship Id="rId59" Target="slides/slide45.xml" Type="http://schemas.openxmlformats.org/officeDocument/2006/relationships/slide"/><Relationship Id="rId6" Target="fonts/font6.fntdata" Type="http://schemas.openxmlformats.org/officeDocument/2006/relationships/font"/><Relationship Id="rId60" Target="slides/slide46.xml" Type="http://schemas.openxmlformats.org/officeDocument/2006/relationships/slide"/><Relationship Id="rId61" Target="slides/slide47.xml" Type="http://schemas.openxmlformats.org/officeDocument/2006/relationships/slide"/><Relationship Id="rId62" Target="slides/slide48.xml" Type="http://schemas.openxmlformats.org/officeDocument/2006/relationships/slide"/><Relationship Id="rId63" Target="slides/slide4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69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70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70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0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0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33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2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76290" y="8062115"/>
            <a:ext cx="10082913" cy="118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8"/>
              </a:lnSpc>
              <a:spcBef>
                <a:spcPct val="0"/>
              </a:spcBef>
            </a:pPr>
            <a:r>
              <a:rPr lang="en-US" sz="3398">
                <a:solidFill>
                  <a:srgbClr val="FFFFFF"/>
                </a:solidFill>
                <a:latin typeface="Open Sauce"/>
              </a:rPr>
              <a:t>Learn how to create and develop your own website using HTML CSS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491308" y="1823351"/>
            <a:ext cx="7824563" cy="3166904"/>
            <a:chOff x="0" y="0"/>
            <a:chExt cx="10432751" cy="4222539"/>
          </a:xfrm>
        </p:grpSpPr>
        <p:sp>
          <p:nvSpPr>
            <p:cNvPr name="AutoShape 4" id="4"/>
            <p:cNvSpPr/>
            <p:nvPr/>
          </p:nvSpPr>
          <p:spPr>
            <a:xfrm rot="257646">
              <a:off x="109252" y="377769"/>
              <a:ext cx="10214248" cy="3301131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5" id="5"/>
            <p:cNvSpPr txBox="true"/>
            <p:nvPr/>
          </p:nvSpPr>
          <p:spPr>
            <a:xfrm rot="257646">
              <a:off x="1277233" y="374646"/>
              <a:ext cx="7900210" cy="3557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0"/>
                </a:lnSpc>
                <a:spcBef>
                  <a:spcPct val="0"/>
                </a:spcBef>
              </a:pPr>
              <a:r>
                <a:rPr lang="en-US" sz="16000">
                  <a:solidFill>
                    <a:srgbClr val="202020"/>
                  </a:solidFill>
                  <a:latin typeface="Paalalabas Wide"/>
                </a:rPr>
                <a:t>WEB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76290" y="4422463"/>
            <a:ext cx="10236388" cy="2885803"/>
            <a:chOff x="0" y="0"/>
            <a:chExt cx="13648518" cy="3847737"/>
          </a:xfrm>
        </p:grpSpPr>
        <p:sp>
          <p:nvSpPr>
            <p:cNvPr name="AutoShape 7" id="7"/>
            <p:cNvSpPr/>
            <p:nvPr/>
          </p:nvSpPr>
          <p:spPr>
            <a:xfrm rot="-142919">
              <a:off x="111797" y="273303"/>
              <a:ext cx="13220291" cy="3301131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8" id="8"/>
            <p:cNvSpPr txBox="true"/>
            <p:nvPr/>
          </p:nvSpPr>
          <p:spPr>
            <a:xfrm rot="-142919">
              <a:off x="37134" y="787336"/>
              <a:ext cx="13566604" cy="2472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41"/>
                </a:lnSpc>
                <a:spcBef>
                  <a:spcPct val="0"/>
                </a:spcBef>
              </a:pPr>
              <a:r>
                <a:rPr lang="en-US" sz="11101">
                  <a:solidFill>
                    <a:srgbClr val="202020"/>
                  </a:solidFill>
                  <a:latin typeface="Paalalabas Wide"/>
                </a:rPr>
                <a:t>DEVELOPMENT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4185">
            <a:off x="11970625" y="6276967"/>
            <a:ext cx="4484553" cy="17122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40245" y="4409360"/>
            <a:ext cx="3092360" cy="32090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41002">
            <a:off x="12546647" y="1466703"/>
            <a:ext cx="3932061" cy="200892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5772">
            <a:off x="4231442" y="785965"/>
            <a:ext cx="2002326" cy="32013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6126" y="7714662"/>
            <a:ext cx="2829068" cy="30872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6080411" y="449150"/>
            <a:ext cx="2941064" cy="2085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-330768" y="6618872"/>
            <a:ext cx="2718936" cy="256568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198601">
            <a:off x="6921830" y="2283160"/>
            <a:ext cx="5517710" cy="1458754"/>
          </a:xfrm>
          <a:prstGeom prst="rect">
            <a:avLst/>
          </a:prstGeom>
          <a:solidFill>
            <a:srgbClr val="3A9D7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60748" y="1384449"/>
            <a:ext cx="2240514" cy="266727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198601">
            <a:off x="7101419" y="2234460"/>
            <a:ext cx="5150056" cy="139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202020"/>
                </a:solidFill>
                <a:latin typeface="Paalalabas Wide"/>
              </a:rPr>
              <a:t>Network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9341123" y="4223178"/>
            <a:ext cx="5276846" cy="5293136"/>
          </a:xfrm>
          <a:prstGeom prst="rect">
            <a:avLst/>
          </a:prstGeom>
          <a:solidFill>
            <a:srgbClr val="EDECED"/>
          </a:solidFill>
        </p:spPr>
      </p:sp>
      <p:sp>
        <p:nvSpPr>
          <p:cNvPr name="AutoShape 9" id="9"/>
          <p:cNvSpPr/>
          <p:nvPr/>
        </p:nvSpPr>
        <p:spPr>
          <a:xfrm rot="0">
            <a:off x="3670031" y="4223178"/>
            <a:ext cx="5276846" cy="5293136"/>
          </a:xfrm>
          <a:prstGeom prst="rect">
            <a:avLst/>
          </a:prstGeom>
          <a:solidFill>
            <a:srgbClr val="EDECED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5622337" y="3994150"/>
            <a:ext cx="137223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pc="250" sz="5000">
                <a:solidFill>
                  <a:srgbClr val="202020"/>
                </a:solidFill>
                <a:latin typeface="Open Sauce Bold"/>
              </a:rPr>
              <a:t>LAN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13723" y="3994150"/>
            <a:ext cx="173164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pc="250" sz="5000">
                <a:solidFill>
                  <a:srgbClr val="202020"/>
                </a:solidFill>
                <a:latin typeface="Open Sauce Bold"/>
              </a:rPr>
              <a:t>WAN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98009" y="5247778"/>
            <a:ext cx="4820890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02020"/>
                </a:solidFill>
                <a:latin typeface="Open Sauce"/>
              </a:rPr>
              <a:t>A </a:t>
            </a:r>
            <a:r>
              <a:rPr lang="en-US" sz="3000">
                <a:solidFill>
                  <a:srgbClr val="202020"/>
                </a:solidFill>
                <a:latin typeface="Arimo"/>
              </a:rPr>
              <a:t>Local Area Network</a:t>
            </a:r>
            <a:r>
              <a:rPr lang="en-US" sz="3000">
                <a:solidFill>
                  <a:srgbClr val="202020"/>
                </a:solidFill>
                <a:latin typeface="Arimo"/>
              </a:rPr>
              <a:t> (LAN) connects computers that are close together and have a short distance such as homes, schools etc ....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69101" y="5257303"/>
            <a:ext cx="4771112" cy="371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  <a:spcBef>
                <a:spcPct val="0"/>
              </a:spcBef>
            </a:pPr>
            <a:r>
              <a:rPr lang="en-US" sz="3003">
                <a:solidFill>
                  <a:srgbClr val="202020"/>
                </a:solidFill>
                <a:latin typeface="Open Sauce"/>
              </a:rPr>
              <a:t>A Wide</a:t>
            </a:r>
            <a:r>
              <a:rPr lang="en-US" sz="3003">
                <a:solidFill>
                  <a:srgbClr val="202020"/>
                </a:solidFill>
                <a:latin typeface="Arimo"/>
              </a:rPr>
              <a:t> Area Network</a:t>
            </a:r>
            <a:r>
              <a:rPr lang="en-US" sz="3003">
                <a:solidFill>
                  <a:srgbClr val="202020"/>
                </a:solidFill>
                <a:latin typeface="Arimo"/>
              </a:rPr>
              <a:t> (WAN) connects computers that are close together and have a vast distance such as a continent. </a:t>
            </a:r>
            <a:r>
              <a:rPr lang="en-US" sz="3003">
                <a:solidFill>
                  <a:srgbClr val="202020"/>
                </a:solidFill>
                <a:latin typeface="Open Sauce"/>
              </a:rPr>
              <a:t>The largest WAN is the </a:t>
            </a:r>
            <a:r>
              <a:rPr lang="en-US" sz="3003">
                <a:solidFill>
                  <a:srgbClr val="FF1616"/>
                </a:solidFill>
                <a:latin typeface="Open Sauce Bold"/>
              </a:rPr>
              <a:t>internet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6126" y="7714662"/>
            <a:ext cx="2829068" cy="30872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6080411" y="449150"/>
            <a:ext cx="2941064" cy="2085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-330768" y="6618872"/>
            <a:ext cx="2718936" cy="256568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198601">
            <a:off x="5974449" y="2352286"/>
            <a:ext cx="5517710" cy="1458754"/>
          </a:xfrm>
          <a:prstGeom prst="rect">
            <a:avLst/>
          </a:prstGeom>
          <a:solidFill>
            <a:srgbClr val="3A9D7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3367" y="1453576"/>
            <a:ext cx="2240514" cy="266727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198601">
            <a:off x="6154039" y="2303587"/>
            <a:ext cx="5150056" cy="139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202020"/>
                </a:solidFill>
                <a:latin typeface="Paalalabas Wide"/>
              </a:rPr>
              <a:t>INTERNET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87445" y="4426451"/>
            <a:ext cx="9913110" cy="248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  <a:spcBef>
                <a:spcPct val="0"/>
              </a:spcBef>
            </a:pPr>
            <a:r>
              <a:rPr lang="en-US" spc="169" sz="3399">
                <a:solidFill>
                  <a:srgbClr val="FFFFFF"/>
                </a:solidFill>
                <a:latin typeface="Open Sauce"/>
              </a:rPr>
              <a:t>So the internet is a wide area network that links computers that are exchanging data with each other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87445" y="7644540"/>
            <a:ext cx="9913110" cy="76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  <a:spcBef>
                <a:spcPct val="0"/>
              </a:spcBef>
            </a:pPr>
            <a:r>
              <a:rPr lang="en-US" spc="169" sz="3399">
                <a:solidFill>
                  <a:srgbClr val="202020"/>
                </a:solidFill>
                <a:latin typeface="Open Sauce Bold"/>
              </a:rPr>
              <a:t>BUT HOW DOEA IT REALLY WORK 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6126" y="7714662"/>
            <a:ext cx="2829068" cy="30872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6080411" y="449150"/>
            <a:ext cx="2941064" cy="2085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-330768" y="6618872"/>
            <a:ext cx="2718936" cy="256568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198601">
            <a:off x="5974449" y="2352286"/>
            <a:ext cx="5517710" cy="1458754"/>
          </a:xfrm>
          <a:prstGeom prst="rect">
            <a:avLst/>
          </a:prstGeom>
          <a:solidFill>
            <a:srgbClr val="3A9D7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3367" y="1453576"/>
            <a:ext cx="2240514" cy="266727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198601">
            <a:off x="6154039" y="2303587"/>
            <a:ext cx="5150056" cy="139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202020"/>
                </a:solidFill>
                <a:latin typeface="Paalalabas Wide"/>
              </a:rPr>
              <a:t>INTERNET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87445" y="4410093"/>
            <a:ext cx="10086399" cy="406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  <a:spcBef>
                <a:spcPct val="0"/>
              </a:spcBef>
            </a:pPr>
            <a:r>
              <a:rPr lang="en-US" spc="136" sz="2728">
                <a:solidFill>
                  <a:srgbClr val="FFFFFF"/>
                </a:solidFill>
                <a:latin typeface="Open Sauce"/>
              </a:rPr>
              <a:t>What looks easy from the outside is actually hard from the inside the messages we send are too hard for the internet to carry such a enormous package so to make it easier on it we split that package into a smaller packages which will be carried and sent to the receiver thro the help of the </a:t>
            </a:r>
            <a:r>
              <a:rPr lang="en-US" spc="136" sz="2728">
                <a:solidFill>
                  <a:srgbClr val="FF1616"/>
                </a:solidFill>
                <a:latin typeface="Open Sauce Bold"/>
              </a:rPr>
              <a:t>ROUTER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87445" y="8745218"/>
            <a:ext cx="9913110" cy="76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  <a:spcBef>
                <a:spcPct val="0"/>
              </a:spcBef>
            </a:pPr>
            <a:r>
              <a:rPr lang="en-US" spc="169" sz="3399">
                <a:solidFill>
                  <a:srgbClr val="202020"/>
                </a:solidFill>
                <a:latin typeface="Open Sauce Bold"/>
              </a:rPr>
              <a:t>Whats a router ?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339618" y="8580008"/>
            <a:ext cx="1808780" cy="13565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6126" y="7714662"/>
            <a:ext cx="2829068" cy="30872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6080411" y="449150"/>
            <a:ext cx="2941064" cy="2085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-330768" y="6618872"/>
            <a:ext cx="2718936" cy="256568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198601">
            <a:off x="5974449" y="2352286"/>
            <a:ext cx="5517710" cy="1458754"/>
          </a:xfrm>
          <a:prstGeom prst="rect">
            <a:avLst/>
          </a:prstGeom>
          <a:solidFill>
            <a:srgbClr val="3A9D7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3367" y="1453576"/>
            <a:ext cx="2240514" cy="266727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198601">
            <a:off x="6154039" y="2303587"/>
            <a:ext cx="5150056" cy="139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202020"/>
                </a:solidFill>
                <a:latin typeface="Paalalabas Wide"/>
              </a:rPr>
              <a:t>Internet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2386" y="4525404"/>
            <a:ext cx="9403228" cy="473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pc="136" sz="2728">
                <a:solidFill>
                  <a:srgbClr val="FFFFFF"/>
                </a:solidFill>
                <a:latin typeface="Open Sauce"/>
              </a:rPr>
              <a:t>it helps transfaring those data between computers from a sender to the receiver with an IP Adress  just like you have your home address PC have also a unique addresses, </a:t>
            </a:r>
          </a:p>
          <a:p>
            <a:pPr algn="ctr">
              <a:lnSpc>
                <a:spcPts val="5457"/>
              </a:lnSpc>
              <a:spcBef>
                <a:spcPct val="0"/>
              </a:spcBef>
            </a:pPr>
            <a:r>
              <a:rPr lang="en-US" spc="136" sz="2728">
                <a:solidFill>
                  <a:srgbClr val="FFFFFF"/>
                </a:solidFill>
                <a:latin typeface="Open Sauce"/>
              </a:rPr>
              <a:t>when the router receive the packages it reads the IP address and send it it the right destination by following certain roles similaire to the traffic roles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7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98601">
            <a:off x="4340775" y="1409855"/>
            <a:ext cx="5860792" cy="1458754"/>
          </a:xfrm>
          <a:prstGeom prst="rect">
            <a:avLst/>
          </a:prstGeom>
          <a:solidFill>
            <a:srgbClr val="3A9D76"/>
          </a:solidFill>
        </p:spPr>
      </p:sp>
      <p:sp>
        <p:nvSpPr>
          <p:cNvPr name="TextBox 3" id="3"/>
          <p:cNvSpPr txBox="true"/>
          <p:nvPr/>
        </p:nvSpPr>
        <p:spPr>
          <a:xfrm rot="-198601">
            <a:off x="4567133" y="1290805"/>
            <a:ext cx="5297873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202020"/>
                </a:solidFill>
                <a:latin typeface="Paalalabas Wide"/>
              </a:rPr>
              <a:t>internet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9179">
            <a:off x="-589522" y="3922958"/>
            <a:ext cx="2848014" cy="145507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696262" y="1515191"/>
            <a:ext cx="4288188" cy="1841976"/>
            <a:chOff x="0" y="0"/>
            <a:chExt cx="5717584" cy="2455968"/>
          </a:xfrm>
        </p:grpSpPr>
        <p:sp>
          <p:nvSpPr>
            <p:cNvPr name="AutoShape 6" id="6"/>
            <p:cNvSpPr/>
            <p:nvPr/>
          </p:nvSpPr>
          <p:spPr>
            <a:xfrm rot="245089">
              <a:off x="62170" y="196742"/>
              <a:ext cx="5593244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7" id="7"/>
            <p:cNvSpPr txBox="true"/>
            <p:nvPr/>
          </p:nvSpPr>
          <p:spPr>
            <a:xfrm rot="245089">
              <a:off x="364397" y="148499"/>
              <a:ext cx="4904050" cy="2135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sheet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36510" y="4419013"/>
            <a:ext cx="11719235" cy="335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202020"/>
                </a:solidFill>
                <a:latin typeface="Paalalabas Wide"/>
              </a:rPr>
              <a:t>And thats how the internet works !!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979398">
            <a:off x="15204933" y="678677"/>
            <a:ext cx="2848714" cy="306613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91406">
            <a:off x="15253854" y="7340006"/>
            <a:ext cx="2230187" cy="275641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7174573"/>
            <a:ext cx="2829068" cy="30872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4883">
            <a:off x="7154133" y="4234988"/>
            <a:ext cx="8173376" cy="2687817"/>
          </a:xfrm>
          <a:prstGeom prst="rect">
            <a:avLst/>
          </a:prstGeom>
          <a:solidFill>
            <a:srgbClr val="5C67B6"/>
          </a:solidFill>
        </p:spPr>
      </p:sp>
      <p:sp>
        <p:nvSpPr>
          <p:cNvPr name="TextBox 3" id="3"/>
          <p:cNvSpPr txBox="true"/>
          <p:nvPr/>
        </p:nvSpPr>
        <p:spPr>
          <a:xfrm rot="-361912">
            <a:off x="7324173" y="4525745"/>
            <a:ext cx="7684303" cy="210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46"/>
              </a:lnSpc>
              <a:spcBef>
                <a:spcPct val="0"/>
              </a:spcBef>
            </a:pPr>
            <a:r>
              <a:rPr lang="en-US" sz="12247">
                <a:solidFill>
                  <a:srgbClr val="202020"/>
                </a:solidFill>
                <a:latin typeface="Paalalabas Wide"/>
              </a:rPr>
              <a:t>WEBSITE</a:t>
            </a:r>
          </a:p>
        </p:txBody>
      </p:sp>
      <p:sp>
        <p:nvSpPr>
          <p:cNvPr name="AutoShape 4" id="4"/>
          <p:cNvSpPr/>
          <p:nvPr/>
        </p:nvSpPr>
        <p:spPr>
          <a:xfrm rot="171325">
            <a:off x="3719191" y="2071711"/>
            <a:ext cx="7093523" cy="2437763"/>
          </a:xfrm>
          <a:prstGeom prst="rect">
            <a:avLst/>
          </a:prstGeom>
          <a:solidFill>
            <a:srgbClr val="FF4F63"/>
          </a:solidFill>
        </p:spPr>
      </p:sp>
      <p:sp>
        <p:nvSpPr>
          <p:cNvPr name="TextBox 5" id="5"/>
          <p:cNvSpPr txBox="true"/>
          <p:nvPr/>
        </p:nvSpPr>
        <p:spPr>
          <a:xfrm rot="171325">
            <a:off x="3665236" y="2325275"/>
            <a:ext cx="6943166" cy="205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21"/>
              </a:lnSpc>
              <a:spcBef>
                <a:spcPct val="0"/>
              </a:spcBef>
            </a:pPr>
            <a:r>
              <a:rPr lang="en-US" sz="11943">
                <a:solidFill>
                  <a:srgbClr val="202020"/>
                </a:solidFill>
                <a:latin typeface="Paalalabas Wide"/>
              </a:rPr>
              <a:t>Browser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683713" y="7037155"/>
            <a:ext cx="8676940" cy="974215"/>
            <a:chOff x="0" y="0"/>
            <a:chExt cx="11569254" cy="129895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569254" cy="1298953"/>
              <a:chOff x="0" y="0"/>
              <a:chExt cx="9876354" cy="110888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9877624" cy="1108880"/>
              </a:xfrm>
              <a:custGeom>
                <a:avLst/>
                <a:gdLst/>
                <a:ahLst/>
                <a:cxnLst/>
                <a:rect r="r" b="b" t="t" l="l"/>
                <a:pathLst>
                  <a:path h="1108880" w="9877624">
                    <a:moveTo>
                      <a:pt x="9323904" y="1108880"/>
                    </a:moveTo>
                    <a:lnTo>
                      <a:pt x="553720" y="1108880"/>
                    </a:lnTo>
                    <a:cubicBezTo>
                      <a:pt x="247650" y="1108880"/>
                      <a:pt x="0" y="860624"/>
                      <a:pt x="0" y="555077"/>
                    </a:cubicBezTo>
                    <a:cubicBezTo>
                      <a:pt x="0" y="248257"/>
                      <a:pt x="247650" y="0"/>
                      <a:pt x="553720" y="0"/>
                    </a:cubicBezTo>
                    <a:lnTo>
                      <a:pt x="9323904" y="0"/>
                    </a:lnTo>
                    <a:cubicBezTo>
                      <a:pt x="9629973" y="0"/>
                      <a:pt x="9877623" y="248257"/>
                      <a:pt x="9877623" y="555077"/>
                    </a:cubicBezTo>
                    <a:cubicBezTo>
                      <a:pt x="9876354" y="860624"/>
                      <a:pt x="9628704" y="1108880"/>
                      <a:pt x="9323904" y="1108880"/>
                    </a:cubicBezTo>
                    <a:close/>
                  </a:path>
                </a:pathLst>
              </a:custGeom>
              <a:solidFill>
                <a:srgbClr val="3A9D76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064172" y="159128"/>
              <a:ext cx="7440910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pc="280" sz="5600">
                  <a:solidFill>
                    <a:srgbClr val="EDECED"/>
                  </a:solidFill>
                  <a:latin typeface="Paalalabas Wide"/>
                </a:rPr>
                <a:t>DEFINITIONs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4300">
            <a:off x="3081561" y="6146384"/>
            <a:ext cx="2796087" cy="287986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03872">
            <a:off x="13807596" y="2073966"/>
            <a:ext cx="2188144" cy="22163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6126" y="7714662"/>
            <a:ext cx="2829068" cy="30872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6080411" y="449150"/>
            <a:ext cx="2941064" cy="2085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-330768" y="6618872"/>
            <a:ext cx="2718936" cy="256568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198601">
            <a:off x="5974449" y="2352286"/>
            <a:ext cx="5517710" cy="1458754"/>
          </a:xfrm>
          <a:prstGeom prst="rect">
            <a:avLst/>
          </a:prstGeom>
          <a:solidFill>
            <a:srgbClr val="3A9D7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3367" y="1453576"/>
            <a:ext cx="2240514" cy="26672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538846" y="5544085"/>
            <a:ext cx="7210307" cy="434115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-198601">
            <a:off x="6154039" y="2303587"/>
            <a:ext cx="5150056" cy="139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202020"/>
                </a:solidFill>
                <a:latin typeface="Paalalabas Wide"/>
              </a:rPr>
              <a:t>Browser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0840" y="4426451"/>
            <a:ext cx="10929715" cy="76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  <a:spcBef>
                <a:spcPct val="0"/>
              </a:spcBef>
            </a:pPr>
            <a:r>
              <a:rPr lang="en-US" spc="169" sz="3399">
                <a:solidFill>
                  <a:srgbClr val="FFFFFF"/>
                </a:solidFill>
                <a:latin typeface="Open Sauce"/>
              </a:rPr>
              <a:t>Its a brogram we use to view internet websites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6126" y="7714662"/>
            <a:ext cx="2829068" cy="30872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6080411" y="449150"/>
            <a:ext cx="2941064" cy="2085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-330768" y="6618872"/>
            <a:ext cx="2718936" cy="256568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198601">
            <a:off x="5974449" y="2352286"/>
            <a:ext cx="5517710" cy="1458754"/>
          </a:xfrm>
          <a:prstGeom prst="rect">
            <a:avLst/>
          </a:prstGeom>
          <a:solidFill>
            <a:srgbClr val="3A9D7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3367" y="1453576"/>
            <a:ext cx="2240514" cy="26672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98218" y="5844315"/>
            <a:ext cx="6270171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-198601">
            <a:off x="6154039" y="2303587"/>
            <a:ext cx="5150056" cy="139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202020"/>
                </a:solidFill>
                <a:latin typeface="Paalalabas Wide"/>
              </a:rPr>
              <a:t>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0840" y="4426451"/>
            <a:ext cx="10929715" cy="76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  <a:spcBef>
                <a:spcPct val="0"/>
              </a:spcBef>
            </a:pPr>
            <a:r>
              <a:rPr lang="en-US" spc="169" sz="3399">
                <a:solidFill>
                  <a:srgbClr val="FFFFFF"/>
                </a:solidFill>
                <a:latin typeface="Open Sauce"/>
              </a:rPr>
              <a:t>WEB pages we visit on the internet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6126" y="7714662"/>
            <a:ext cx="2829068" cy="30872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6080411" y="449150"/>
            <a:ext cx="2941064" cy="2085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-330768" y="6618872"/>
            <a:ext cx="2718936" cy="256568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198601">
            <a:off x="5974449" y="2352286"/>
            <a:ext cx="5517710" cy="1458754"/>
          </a:xfrm>
          <a:prstGeom prst="rect">
            <a:avLst/>
          </a:prstGeom>
          <a:solidFill>
            <a:srgbClr val="3A9D7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3367" y="1453576"/>
            <a:ext cx="2240514" cy="266727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198601">
            <a:off x="6154039" y="2303587"/>
            <a:ext cx="5150056" cy="139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202020"/>
                </a:solidFill>
                <a:latin typeface="Paalalabas Wide"/>
              </a:rPr>
              <a:t>SEARCH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0840" y="4426451"/>
            <a:ext cx="10929715" cy="248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  <a:spcBef>
                <a:spcPct val="0"/>
              </a:spcBef>
            </a:pPr>
            <a:r>
              <a:rPr lang="en-US" spc="169" sz="3399">
                <a:solidFill>
                  <a:srgbClr val="FFFFFF"/>
                </a:solidFill>
                <a:latin typeface="Open Sauce"/>
              </a:rPr>
              <a:t>WEB pages we use to seach information about something and then access all the information there's on the internet</a:t>
            </a:r>
          </a:p>
        </p:txBody>
      </p:sp>
      <p:sp>
        <p:nvSpPr>
          <p:cNvPr name="AutoShape 9" id="9"/>
          <p:cNvSpPr/>
          <p:nvPr/>
        </p:nvSpPr>
        <p:spPr>
          <a:xfrm rot="245089">
            <a:off x="10653355" y="2720856"/>
            <a:ext cx="4308230" cy="1458754"/>
          </a:xfrm>
          <a:prstGeom prst="rect">
            <a:avLst/>
          </a:prstGeom>
          <a:solidFill>
            <a:srgbClr val="FAB419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92270" y="7748140"/>
            <a:ext cx="7315200" cy="136245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245089">
            <a:off x="10712522" y="2740641"/>
            <a:ext cx="4086552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202020"/>
                </a:solidFill>
                <a:latin typeface="Paalalabas Wide"/>
              </a:rPr>
              <a:t>ENGINE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74042">
            <a:off x="6787783" y="4149026"/>
            <a:ext cx="8173376" cy="2687817"/>
          </a:xfrm>
          <a:prstGeom prst="rect">
            <a:avLst/>
          </a:prstGeom>
          <a:solidFill>
            <a:srgbClr val="3A9D76"/>
          </a:solidFill>
        </p:spPr>
      </p:sp>
      <p:sp>
        <p:nvSpPr>
          <p:cNvPr name="TextBox 3" id="3"/>
          <p:cNvSpPr txBox="true"/>
          <p:nvPr/>
        </p:nvSpPr>
        <p:spPr>
          <a:xfrm rot="277013">
            <a:off x="6131921" y="4371161"/>
            <a:ext cx="9505033" cy="240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20"/>
              </a:lnSpc>
              <a:spcBef>
                <a:spcPct val="0"/>
              </a:spcBef>
            </a:pPr>
            <a:r>
              <a:rPr lang="en-US" sz="13943">
                <a:solidFill>
                  <a:srgbClr val="202020"/>
                </a:solidFill>
                <a:latin typeface="Paalalabas Wide"/>
              </a:rPr>
              <a:t>SECURITY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914180" y="1475759"/>
            <a:ext cx="10001593" cy="3778577"/>
            <a:chOff x="0" y="0"/>
            <a:chExt cx="13335458" cy="5038103"/>
          </a:xfrm>
        </p:grpSpPr>
        <p:sp>
          <p:nvSpPr>
            <p:cNvPr name="AutoShape 5" id="5"/>
            <p:cNvSpPr/>
            <p:nvPr/>
          </p:nvSpPr>
          <p:spPr>
            <a:xfrm rot="-423153">
              <a:off x="150227" y="787922"/>
              <a:ext cx="13035004" cy="3250351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6" id="6"/>
            <p:cNvSpPr txBox="true"/>
            <p:nvPr/>
          </p:nvSpPr>
          <p:spPr>
            <a:xfrm rot="-423153">
              <a:off x="777730" y="754726"/>
              <a:ext cx="11840420" cy="3569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9"/>
                </a:lnSpc>
                <a:spcBef>
                  <a:spcPct val="0"/>
                </a:spcBef>
              </a:pPr>
              <a:r>
                <a:rPr lang="en-US" sz="16042">
                  <a:solidFill>
                    <a:srgbClr val="202020"/>
                  </a:solidFill>
                  <a:latin typeface="Paalalabas Wide"/>
                </a:rPr>
                <a:t>CYBER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05530" y="7158003"/>
            <a:ext cx="8676940" cy="974215"/>
            <a:chOff x="0" y="0"/>
            <a:chExt cx="9876354" cy="110888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9877624" cy="1108880"/>
            </a:xfrm>
            <a:custGeom>
              <a:avLst/>
              <a:gdLst/>
              <a:ahLst/>
              <a:cxnLst/>
              <a:rect r="r" b="b" t="t" l="l"/>
              <a:pathLst>
                <a:path h="1108880" w="9877624">
                  <a:moveTo>
                    <a:pt x="9323904" y="1108880"/>
                  </a:moveTo>
                  <a:lnTo>
                    <a:pt x="553720" y="1108880"/>
                  </a:lnTo>
                  <a:cubicBezTo>
                    <a:pt x="247650" y="1108880"/>
                    <a:pt x="0" y="860624"/>
                    <a:pt x="0" y="555077"/>
                  </a:cubicBezTo>
                  <a:cubicBezTo>
                    <a:pt x="0" y="248257"/>
                    <a:pt x="247650" y="0"/>
                    <a:pt x="553720" y="0"/>
                  </a:cubicBezTo>
                  <a:lnTo>
                    <a:pt x="9323904" y="0"/>
                  </a:lnTo>
                  <a:cubicBezTo>
                    <a:pt x="9629973" y="0"/>
                    <a:pt x="9877623" y="248257"/>
                    <a:pt x="9877623" y="555077"/>
                  </a:cubicBezTo>
                  <a:cubicBezTo>
                    <a:pt x="9876354" y="860624"/>
                    <a:pt x="9628704" y="1108880"/>
                    <a:pt x="9323904" y="1108880"/>
                  </a:cubicBezTo>
                  <a:close/>
                </a:path>
              </a:pathLst>
            </a:custGeom>
            <a:solidFill>
              <a:srgbClr val="FF4F6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051959" y="7242874"/>
            <a:ext cx="7144016" cy="79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6"/>
              </a:lnSpc>
            </a:pPr>
            <a:r>
              <a:rPr lang="en-US" spc="259" sz="5188">
                <a:solidFill>
                  <a:srgbClr val="EDECED"/>
                </a:solidFill>
                <a:latin typeface="Paalalabas Wide"/>
              </a:rPr>
              <a:t>HOW DOES IT WORK?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73693" y="2044484"/>
            <a:ext cx="2204896" cy="27251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91838">
            <a:off x="2143938" y="5154930"/>
            <a:ext cx="4112429" cy="22431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7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4412">
            <a:off x="516876" y="1497844"/>
            <a:ext cx="2498680" cy="289931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78680" y="2947501"/>
            <a:ext cx="3754111" cy="1626161"/>
            <a:chOff x="0" y="0"/>
            <a:chExt cx="5005482" cy="2168215"/>
          </a:xfrm>
        </p:grpSpPr>
        <p:sp>
          <p:nvSpPr>
            <p:cNvPr name="AutoShape 4" id="4"/>
            <p:cNvSpPr/>
            <p:nvPr/>
          </p:nvSpPr>
          <p:spPr>
            <a:xfrm rot="41469">
              <a:off x="11550" y="29980"/>
              <a:ext cx="4982382" cy="1945005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5" id="5"/>
            <p:cNvSpPr txBox="true"/>
            <p:nvPr/>
          </p:nvSpPr>
          <p:spPr>
            <a:xfrm rot="41469">
              <a:off x="470008" y="6368"/>
              <a:ext cx="4086820" cy="2137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Meet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267687">
            <a:off x="4579118" y="4273666"/>
            <a:ext cx="3071842" cy="1620672"/>
            <a:chOff x="0" y="0"/>
            <a:chExt cx="4095790" cy="2160895"/>
          </a:xfrm>
        </p:grpSpPr>
        <p:sp>
          <p:nvSpPr>
            <p:cNvPr name="AutoShape 7" id="7"/>
            <p:cNvSpPr/>
            <p:nvPr/>
          </p:nvSpPr>
          <p:spPr>
            <a:xfrm rot="-22597">
              <a:off x="6348" y="13399"/>
              <a:ext cx="4083093" cy="1945005"/>
            </a:xfrm>
            <a:prstGeom prst="rect">
              <a:avLst/>
            </a:prstGeom>
            <a:solidFill>
              <a:srgbClr val="EDECED"/>
            </a:solidFill>
          </p:spPr>
        </p:sp>
        <p:sp>
          <p:nvSpPr>
            <p:cNvPr name="TextBox 8" id="8"/>
            <p:cNvSpPr txBox="true"/>
            <p:nvPr/>
          </p:nvSpPr>
          <p:spPr>
            <a:xfrm rot="-22597">
              <a:off x="605002" y="13498"/>
              <a:ext cx="3088230" cy="2137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439"/>
                </a:lnSpc>
                <a:spcBef>
                  <a:spcPct val="0"/>
                </a:spcBef>
              </a:pPr>
              <a:r>
                <a:rPr lang="en-US" u="none" sz="9600">
                  <a:solidFill>
                    <a:srgbClr val="202020"/>
                  </a:solidFill>
                  <a:latin typeface="Paalalabas Wide"/>
                </a:rPr>
                <a:t>the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0180" y="5569948"/>
            <a:ext cx="5910682" cy="1840033"/>
            <a:chOff x="0" y="0"/>
            <a:chExt cx="7880909" cy="2453377"/>
          </a:xfrm>
        </p:grpSpPr>
        <p:sp>
          <p:nvSpPr>
            <p:cNvPr name="AutoShape 10" id="10"/>
            <p:cNvSpPr/>
            <p:nvPr/>
          </p:nvSpPr>
          <p:spPr>
            <a:xfrm rot="-198601">
              <a:off x="49660" y="223027"/>
              <a:ext cx="7781589" cy="1945005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11" id="11"/>
            <p:cNvSpPr txBox="true"/>
            <p:nvPr/>
          </p:nvSpPr>
          <p:spPr>
            <a:xfrm rot="-198601">
              <a:off x="600317" y="123885"/>
              <a:ext cx="6670306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TEAM 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86456">
            <a:off x="9406841" y="3792099"/>
            <a:ext cx="1586249" cy="233271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95346" y="6395388"/>
            <a:ext cx="2578332" cy="232049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949639" y="4600467"/>
            <a:ext cx="2286810" cy="245893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171330" y="1823452"/>
            <a:ext cx="2065119" cy="2340079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3551113" y="3103339"/>
            <a:ext cx="3984837" cy="1060192"/>
            <a:chOff x="0" y="0"/>
            <a:chExt cx="5313116" cy="141358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5313116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pc="175" sz="3500">
                  <a:solidFill>
                    <a:srgbClr val="FFFFFF"/>
                  </a:solidFill>
                  <a:latin typeface="Paalalabas Wide"/>
                </a:rPr>
                <a:t>Name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54789"/>
              <a:ext cx="4584115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Open Sauce"/>
                </a:rPr>
                <a:t>Wafa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551113" y="5999211"/>
            <a:ext cx="3984837" cy="1060192"/>
            <a:chOff x="0" y="0"/>
            <a:chExt cx="5313116" cy="141358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5313116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pc="175" sz="3500">
                  <a:solidFill>
                    <a:srgbClr val="FFFFFF"/>
                  </a:solidFill>
                  <a:latin typeface="Paalalabas Wide"/>
                </a:rPr>
                <a:t>Name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54789"/>
              <a:ext cx="4584115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Open Sauce"/>
                </a:rPr>
                <a:t>Sabrine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9544" y="1846972"/>
            <a:ext cx="4890071" cy="1832659"/>
            <a:chOff x="0" y="0"/>
            <a:chExt cx="6520095" cy="2443545"/>
          </a:xfrm>
        </p:grpSpPr>
        <p:sp>
          <p:nvSpPr>
            <p:cNvPr name="AutoShape 3" id="3"/>
            <p:cNvSpPr/>
            <p:nvPr/>
          </p:nvSpPr>
          <p:spPr>
            <a:xfrm rot="-198601">
              <a:off x="50797" y="183676"/>
              <a:ext cx="6418501" cy="1945005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4" id="4"/>
            <p:cNvSpPr txBox="true"/>
            <p:nvPr/>
          </p:nvSpPr>
          <p:spPr>
            <a:xfrm rot="-198601">
              <a:off x="422054" y="150973"/>
              <a:ext cx="539145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CYBER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8712" y="6239677"/>
            <a:ext cx="2463308" cy="22169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90021">
            <a:off x="1149392" y="3477313"/>
            <a:ext cx="2618536" cy="25185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687086" y="2120289"/>
            <a:ext cx="3119505" cy="1761938"/>
            <a:chOff x="0" y="0"/>
            <a:chExt cx="4159340" cy="2349251"/>
          </a:xfrm>
        </p:grpSpPr>
        <p:sp>
          <p:nvSpPr>
            <p:cNvPr name="AutoShape 8" id="8"/>
            <p:cNvSpPr/>
            <p:nvPr/>
          </p:nvSpPr>
          <p:spPr>
            <a:xfrm rot="245089">
              <a:off x="64155" y="141102"/>
              <a:ext cx="4031031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9" id="9"/>
            <p:cNvSpPr txBox="true"/>
            <p:nvPr/>
          </p:nvSpPr>
          <p:spPr>
            <a:xfrm rot="245089">
              <a:off x="366328" y="92761"/>
              <a:ext cx="338368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SEC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13155" y="4020374"/>
            <a:ext cx="8861689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uce"/>
              </a:rPr>
              <a:t>The internet may be the best place to get information and to learn more about basically everything but it can be also a dark mysterious sea that you can get in a lot of troubles if you didn't know how to use it correctly that's why there is something called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3155" y="7821203"/>
            <a:ext cx="8861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uce"/>
              </a:rPr>
              <a:t>CYBER SECURITY- INTERNET SECURITY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9544" y="1846972"/>
            <a:ext cx="4890071" cy="1832659"/>
            <a:chOff x="0" y="0"/>
            <a:chExt cx="6520095" cy="2443545"/>
          </a:xfrm>
        </p:grpSpPr>
        <p:sp>
          <p:nvSpPr>
            <p:cNvPr name="AutoShape 3" id="3"/>
            <p:cNvSpPr/>
            <p:nvPr/>
          </p:nvSpPr>
          <p:spPr>
            <a:xfrm rot="-198601">
              <a:off x="50797" y="183676"/>
              <a:ext cx="6418501" cy="1945005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4" id="4"/>
            <p:cNvSpPr txBox="true"/>
            <p:nvPr/>
          </p:nvSpPr>
          <p:spPr>
            <a:xfrm rot="-198601">
              <a:off x="422054" y="150973"/>
              <a:ext cx="539145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CYBER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8712" y="6239677"/>
            <a:ext cx="2463308" cy="22169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90021">
            <a:off x="1149392" y="3477313"/>
            <a:ext cx="2618536" cy="25185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687086" y="2120289"/>
            <a:ext cx="3119505" cy="1761938"/>
            <a:chOff x="0" y="0"/>
            <a:chExt cx="4159340" cy="2349251"/>
          </a:xfrm>
        </p:grpSpPr>
        <p:sp>
          <p:nvSpPr>
            <p:cNvPr name="AutoShape 8" id="8"/>
            <p:cNvSpPr/>
            <p:nvPr/>
          </p:nvSpPr>
          <p:spPr>
            <a:xfrm rot="245089">
              <a:off x="64155" y="141102"/>
              <a:ext cx="4031031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9" id="9"/>
            <p:cNvSpPr txBox="true"/>
            <p:nvPr/>
          </p:nvSpPr>
          <p:spPr>
            <a:xfrm rot="245089">
              <a:off x="366328" y="92761"/>
              <a:ext cx="338368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SEC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13155" y="4369435"/>
            <a:ext cx="8861689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"/>
              </a:rPr>
              <a:t>Lets watch and observe this video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uce"/>
              </a:rPr>
              <a:t>https://www.youtube.com/watch?v=yiKeLOKc1tw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3155" y="6812543"/>
            <a:ext cx="88616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uce Bold"/>
              </a:rPr>
              <a:t>Can you tell me what the boy is doing ?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9544" y="1846972"/>
            <a:ext cx="4890071" cy="1832659"/>
            <a:chOff x="0" y="0"/>
            <a:chExt cx="6520095" cy="2443545"/>
          </a:xfrm>
        </p:grpSpPr>
        <p:sp>
          <p:nvSpPr>
            <p:cNvPr name="AutoShape 3" id="3"/>
            <p:cNvSpPr/>
            <p:nvPr/>
          </p:nvSpPr>
          <p:spPr>
            <a:xfrm rot="-198601">
              <a:off x="50797" y="183676"/>
              <a:ext cx="6418501" cy="1945005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4" id="4"/>
            <p:cNvSpPr txBox="true"/>
            <p:nvPr/>
          </p:nvSpPr>
          <p:spPr>
            <a:xfrm rot="-198601">
              <a:off x="422054" y="150973"/>
              <a:ext cx="539145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CYBER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8712" y="6239677"/>
            <a:ext cx="2463308" cy="22169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90021">
            <a:off x="1149392" y="3477313"/>
            <a:ext cx="2618536" cy="25185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687086" y="2120289"/>
            <a:ext cx="3119505" cy="1761938"/>
            <a:chOff x="0" y="0"/>
            <a:chExt cx="4159340" cy="2349251"/>
          </a:xfrm>
        </p:grpSpPr>
        <p:sp>
          <p:nvSpPr>
            <p:cNvPr name="AutoShape 8" id="8"/>
            <p:cNvSpPr/>
            <p:nvPr/>
          </p:nvSpPr>
          <p:spPr>
            <a:xfrm rot="245089">
              <a:off x="64155" y="141102"/>
              <a:ext cx="4031031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9" id="9"/>
            <p:cNvSpPr txBox="true"/>
            <p:nvPr/>
          </p:nvSpPr>
          <p:spPr>
            <a:xfrm rot="245089">
              <a:off x="366328" y="92761"/>
              <a:ext cx="338368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SEC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13155" y="5212841"/>
            <a:ext cx="8861689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Open Sauce"/>
              </a:rPr>
              <a:t>social engineering is the psychological manipulation of people into performing actions or divulging confidential information.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3155" y="4156201"/>
            <a:ext cx="88616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uce Bold"/>
              </a:rPr>
              <a:t>Social enginneering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9544" y="1846972"/>
            <a:ext cx="4890071" cy="1832659"/>
            <a:chOff x="0" y="0"/>
            <a:chExt cx="6520095" cy="2443545"/>
          </a:xfrm>
        </p:grpSpPr>
        <p:sp>
          <p:nvSpPr>
            <p:cNvPr name="AutoShape 3" id="3"/>
            <p:cNvSpPr/>
            <p:nvPr/>
          </p:nvSpPr>
          <p:spPr>
            <a:xfrm rot="-198601">
              <a:off x="50797" y="183676"/>
              <a:ext cx="6418501" cy="1945005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4" id="4"/>
            <p:cNvSpPr txBox="true"/>
            <p:nvPr/>
          </p:nvSpPr>
          <p:spPr>
            <a:xfrm rot="-198601">
              <a:off x="422054" y="150973"/>
              <a:ext cx="539145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CYBER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8712" y="6239677"/>
            <a:ext cx="2463308" cy="22169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90021">
            <a:off x="1149392" y="3477313"/>
            <a:ext cx="2618536" cy="25185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687086" y="2120289"/>
            <a:ext cx="3119505" cy="1761938"/>
            <a:chOff x="0" y="0"/>
            <a:chExt cx="4159340" cy="2349251"/>
          </a:xfrm>
        </p:grpSpPr>
        <p:sp>
          <p:nvSpPr>
            <p:cNvPr name="AutoShape 8" id="8"/>
            <p:cNvSpPr/>
            <p:nvPr/>
          </p:nvSpPr>
          <p:spPr>
            <a:xfrm rot="245089">
              <a:off x="64155" y="141102"/>
              <a:ext cx="4031031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9" id="9"/>
            <p:cNvSpPr txBox="true"/>
            <p:nvPr/>
          </p:nvSpPr>
          <p:spPr>
            <a:xfrm rot="245089">
              <a:off x="366328" y="92761"/>
              <a:ext cx="338368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SEC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13155" y="5212841"/>
            <a:ext cx="8861689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Open Sauce"/>
              </a:rPr>
              <a:t>The art of collecting data from open source places such as the internet in order to use them against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3155" y="4156201"/>
            <a:ext cx="88616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uce Bold"/>
              </a:rPr>
              <a:t>OSINT- Open source intelligence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9544" y="1846972"/>
            <a:ext cx="4890071" cy="1832659"/>
            <a:chOff x="0" y="0"/>
            <a:chExt cx="6520095" cy="2443545"/>
          </a:xfrm>
        </p:grpSpPr>
        <p:sp>
          <p:nvSpPr>
            <p:cNvPr name="AutoShape 3" id="3"/>
            <p:cNvSpPr/>
            <p:nvPr/>
          </p:nvSpPr>
          <p:spPr>
            <a:xfrm rot="-198601">
              <a:off x="50797" y="183676"/>
              <a:ext cx="6418501" cy="1945005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4" id="4"/>
            <p:cNvSpPr txBox="true"/>
            <p:nvPr/>
          </p:nvSpPr>
          <p:spPr>
            <a:xfrm rot="-198601">
              <a:off x="422054" y="150973"/>
              <a:ext cx="539145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CYBER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8712" y="6239677"/>
            <a:ext cx="2463308" cy="22169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90021">
            <a:off x="1149392" y="3477313"/>
            <a:ext cx="2618536" cy="25185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687086" y="2120289"/>
            <a:ext cx="3119505" cy="1761938"/>
            <a:chOff x="0" y="0"/>
            <a:chExt cx="4159340" cy="2349251"/>
          </a:xfrm>
        </p:grpSpPr>
        <p:sp>
          <p:nvSpPr>
            <p:cNvPr name="AutoShape 8" id="8"/>
            <p:cNvSpPr/>
            <p:nvPr/>
          </p:nvSpPr>
          <p:spPr>
            <a:xfrm rot="245089">
              <a:off x="64155" y="141102"/>
              <a:ext cx="4031031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9" id="9"/>
            <p:cNvSpPr txBox="true"/>
            <p:nvPr/>
          </p:nvSpPr>
          <p:spPr>
            <a:xfrm rot="245089">
              <a:off x="366328" y="92761"/>
              <a:ext cx="3383688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SEC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567926" y="5212841"/>
            <a:ext cx="8861689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Open Sauce"/>
              </a:rPr>
              <a:t> attack that attempts to steal your money, or your identity, by getting you to reveal personal information -- such as credit card numbers, bank information, or passwords -- on websites that pretend to be legitimate.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3155" y="4156201"/>
            <a:ext cx="88616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uce Bold"/>
              </a:rPr>
              <a:t>Phishing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9D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302294" y="4174511"/>
            <a:ext cx="9457781" cy="5293136"/>
          </a:xfrm>
          <a:prstGeom prst="rect">
            <a:avLst/>
          </a:prstGeom>
          <a:solidFill>
            <a:srgbClr val="EDECE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302294" y="1228284"/>
            <a:ext cx="5940666" cy="1879355"/>
            <a:chOff x="0" y="0"/>
            <a:chExt cx="7920887" cy="2505807"/>
          </a:xfrm>
        </p:grpSpPr>
        <p:sp>
          <p:nvSpPr>
            <p:cNvPr name="AutoShape 4" id="4"/>
            <p:cNvSpPr/>
            <p:nvPr/>
          </p:nvSpPr>
          <p:spPr>
            <a:xfrm rot="-215502">
              <a:off x="53249" y="242860"/>
              <a:ext cx="7814389" cy="1945005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5" id="5"/>
            <p:cNvSpPr txBox="true"/>
            <p:nvPr/>
          </p:nvSpPr>
          <p:spPr>
            <a:xfrm rot="-215502">
              <a:off x="357197" y="147910"/>
              <a:ext cx="7063831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Staying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38125" y="1458776"/>
            <a:ext cx="4304121" cy="1896552"/>
            <a:chOff x="0" y="0"/>
            <a:chExt cx="5738828" cy="2528736"/>
          </a:xfrm>
        </p:grpSpPr>
        <p:sp>
          <p:nvSpPr>
            <p:cNvPr name="AutoShape 7" id="7"/>
            <p:cNvSpPr/>
            <p:nvPr/>
          </p:nvSpPr>
          <p:spPr>
            <a:xfrm rot="293740">
              <a:off x="72792" y="235121"/>
              <a:ext cx="5593244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8" id="8"/>
            <p:cNvSpPr txBox="true"/>
            <p:nvPr/>
          </p:nvSpPr>
          <p:spPr>
            <a:xfrm rot="293740">
              <a:off x="373014" y="184582"/>
              <a:ext cx="4904050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safe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10954" y="3126729"/>
            <a:ext cx="2095564" cy="209556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938406" y="5293793"/>
            <a:ext cx="8240661" cy="36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pc="105" sz="2100">
                <a:solidFill>
                  <a:srgbClr val="202020"/>
                </a:solidFill>
                <a:latin typeface="Open Sauce"/>
              </a:rPr>
              <a:t> </a:t>
            </a:r>
            <a:r>
              <a:rPr lang="en-US" spc="105" sz="2100">
                <a:solidFill>
                  <a:srgbClr val="202020"/>
                </a:solidFill>
                <a:latin typeface="Open Sauce Bold"/>
              </a:rPr>
              <a:t>Update your web browser</a:t>
            </a:r>
          </a:p>
          <a:p>
            <a:pPr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pc="105" sz="2100">
                <a:solidFill>
                  <a:srgbClr val="202020"/>
                </a:solidFill>
                <a:latin typeface="Open Sauce Bold"/>
              </a:rPr>
              <a:t>Stop visiting websites without HTTPS</a:t>
            </a:r>
          </a:p>
          <a:p>
            <a:pPr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pc="105" sz="2100">
                <a:solidFill>
                  <a:srgbClr val="202020"/>
                </a:solidFill>
                <a:latin typeface="Open Sauce Bold"/>
              </a:rPr>
              <a:t>Be careful what files/applications you download</a:t>
            </a:r>
          </a:p>
          <a:p>
            <a:pPr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pc="105" sz="2100">
                <a:solidFill>
                  <a:srgbClr val="202020"/>
                </a:solidFill>
                <a:latin typeface="Open Sauce Bold"/>
              </a:rPr>
              <a:t>Save your passwords in a safe place</a:t>
            </a:r>
          </a:p>
          <a:p>
            <a:pPr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pc="105" sz="2100">
                <a:solidFill>
                  <a:srgbClr val="202020"/>
                </a:solidFill>
                <a:latin typeface="Open Sauce Bold"/>
              </a:rPr>
              <a:t>Do not share sensitive information</a:t>
            </a:r>
          </a:p>
          <a:p>
            <a:pPr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pc="105" sz="2100">
                <a:solidFill>
                  <a:srgbClr val="202020"/>
                </a:solidFill>
                <a:latin typeface="Open Sauce Bold"/>
              </a:rPr>
              <a:t>Use VPN</a:t>
            </a:r>
          </a:p>
          <a:p>
            <a:pPr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pc="105" sz="2100">
                <a:solidFill>
                  <a:srgbClr val="202020"/>
                </a:solidFill>
                <a:latin typeface="Open Sauce Bold"/>
              </a:rPr>
              <a:t>Don't talk to strangers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92044" y="3730030"/>
            <a:ext cx="7947986" cy="3504931"/>
            <a:chOff x="0" y="0"/>
            <a:chExt cx="10597314" cy="4673241"/>
          </a:xfrm>
        </p:grpSpPr>
        <p:sp>
          <p:nvSpPr>
            <p:cNvPr name="AutoShape 3" id="3"/>
            <p:cNvSpPr/>
            <p:nvPr/>
          </p:nvSpPr>
          <p:spPr>
            <a:xfrm rot="-353416">
              <a:off x="156741" y="518222"/>
              <a:ext cx="10283832" cy="3583755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4" id="4"/>
            <p:cNvSpPr txBox="true"/>
            <p:nvPr/>
          </p:nvSpPr>
          <p:spPr>
            <a:xfrm rot="-350446">
              <a:off x="781569" y="642203"/>
              <a:ext cx="9239109" cy="3569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9"/>
                </a:lnSpc>
                <a:spcBef>
                  <a:spcPct val="0"/>
                </a:spcBef>
              </a:pPr>
              <a:r>
                <a:rPr lang="en-US" sz="16042">
                  <a:solidFill>
                    <a:srgbClr val="202020"/>
                  </a:solidFill>
                  <a:latin typeface="Paalalabas Wide"/>
                </a:rPr>
                <a:t>CSS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53113" y="1514710"/>
            <a:ext cx="6474307" cy="2753922"/>
            <a:chOff x="0" y="0"/>
            <a:chExt cx="8632410" cy="3671896"/>
          </a:xfrm>
        </p:grpSpPr>
        <p:sp>
          <p:nvSpPr>
            <p:cNvPr name="AutoShape 6" id="6"/>
            <p:cNvSpPr/>
            <p:nvPr/>
          </p:nvSpPr>
          <p:spPr>
            <a:xfrm rot="-88773">
              <a:off x="40537" y="109857"/>
              <a:ext cx="8551335" cy="3250351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7" id="7"/>
            <p:cNvSpPr txBox="true"/>
            <p:nvPr/>
          </p:nvSpPr>
          <p:spPr>
            <a:xfrm rot="-88773">
              <a:off x="662430" y="8753"/>
              <a:ext cx="7259940" cy="3569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9"/>
                </a:lnSpc>
                <a:spcBef>
                  <a:spcPct val="0"/>
                </a:spcBef>
              </a:pPr>
              <a:r>
                <a:rPr lang="en-US" sz="16042">
                  <a:solidFill>
                    <a:srgbClr val="202020"/>
                  </a:solidFill>
                  <a:latin typeface="Paalalabas Wide"/>
                </a:rPr>
                <a:t>HTML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05530" y="7158003"/>
            <a:ext cx="8676940" cy="974215"/>
            <a:chOff x="0" y="0"/>
            <a:chExt cx="11569254" cy="129895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569254" cy="1298953"/>
              <a:chOff x="0" y="0"/>
              <a:chExt cx="9876354" cy="110888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9877624" cy="1108880"/>
              </a:xfrm>
              <a:custGeom>
                <a:avLst/>
                <a:gdLst/>
                <a:ahLst/>
                <a:cxnLst/>
                <a:rect r="r" b="b" t="t" l="l"/>
                <a:pathLst>
                  <a:path h="1108880" w="9877624">
                    <a:moveTo>
                      <a:pt x="9323904" y="1108880"/>
                    </a:moveTo>
                    <a:lnTo>
                      <a:pt x="553720" y="1108880"/>
                    </a:lnTo>
                    <a:cubicBezTo>
                      <a:pt x="247650" y="1108880"/>
                      <a:pt x="0" y="860624"/>
                      <a:pt x="0" y="555077"/>
                    </a:cubicBezTo>
                    <a:cubicBezTo>
                      <a:pt x="0" y="248257"/>
                      <a:pt x="247650" y="0"/>
                      <a:pt x="553720" y="0"/>
                    </a:cubicBezTo>
                    <a:lnTo>
                      <a:pt x="9323904" y="0"/>
                    </a:lnTo>
                    <a:cubicBezTo>
                      <a:pt x="9629973" y="0"/>
                      <a:pt x="9877623" y="248257"/>
                      <a:pt x="9877623" y="555077"/>
                    </a:cubicBezTo>
                    <a:cubicBezTo>
                      <a:pt x="9876354" y="860624"/>
                      <a:pt x="9628704" y="1108880"/>
                      <a:pt x="9323904" y="110888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064172" y="159128"/>
              <a:ext cx="7440910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pc="280" sz="5600">
                  <a:solidFill>
                    <a:srgbClr val="202020"/>
                  </a:solidFill>
                  <a:latin typeface="Paalalabas Wide"/>
                </a:rPr>
                <a:t>LETS GOOOO !!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24948" y="4693703"/>
            <a:ext cx="4115045" cy="231190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734961">
            <a:off x="2968194" y="2320057"/>
            <a:ext cx="2493560" cy="268387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35843">
            <a:off x="3515971" y="6198855"/>
            <a:ext cx="1952146" cy="24127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7932" y="2161590"/>
            <a:ext cx="4549619" cy="1882481"/>
            <a:chOff x="0" y="0"/>
            <a:chExt cx="6066159" cy="2509975"/>
          </a:xfrm>
        </p:grpSpPr>
        <p:sp>
          <p:nvSpPr>
            <p:cNvPr name="AutoShape 3" id="3"/>
            <p:cNvSpPr/>
            <p:nvPr/>
          </p:nvSpPr>
          <p:spPr>
            <a:xfrm rot="187291">
              <a:off x="53968" y="160633"/>
              <a:ext cx="5958222" cy="2144514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4" id="4"/>
            <p:cNvSpPr txBox="true"/>
            <p:nvPr/>
          </p:nvSpPr>
          <p:spPr>
            <a:xfrm rot="190262">
              <a:off x="431939" y="228928"/>
              <a:ext cx="5206005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CSS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24242" y="876851"/>
            <a:ext cx="4736875" cy="2094070"/>
            <a:chOff x="0" y="0"/>
            <a:chExt cx="6315833" cy="2792093"/>
          </a:xfrm>
        </p:grpSpPr>
        <p:sp>
          <p:nvSpPr>
            <p:cNvPr name="AutoShape 6" id="6"/>
            <p:cNvSpPr/>
            <p:nvPr/>
          </p:nvSpPr>
          <p:spPr>
            <a:xfrm rot="-422794">
              <a:off x="96177" y="368257"/>
              <a:ext cx="6123479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7" id="7"/>
            <p:cNvSpPr txBox="true"/>
            <p:nvPr/>
          </p:nvSpPr>
          <p:spPr>
            <a:xfrm rot="-422794">
              <a:off x="565566" y="343347"/>
              <a:ext cx="5186542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HTML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13155" y="5360141"/>
            <a:ext cx="8861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uce"/>
              </a:rPr>
              <a:t>PROGRAMMING LANGUAGES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618">
            <a:off x="5997399" y="2795960"/>
            <a:ext cx="2941064" cy="20854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4497421" y="6265623"/>
            <a:ext cx="2682347" cy="278356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0512" y="5420863"/>
            <a:ext cx="2240514" cy="266727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720755" y="6219520"/>
            <a:ext cx="10697133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"/>
              </a:rPr>
              <a:t>Like we human use our own language to communicate with each other , we need a certain language to communicate with our Pc and Computer ! that's why we have what is called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1616"/>
                </a:solidFill>
                <a:latin typeface="Open Sauce"/>
              </a:rPr>
              <a:t>Programming languages</a:t>
            </a:r>
            <a:r>
              <a:rPr lang="en-US" sz="2800">
                <a:solidFill>
                  <a:srgbClr val="FFFFFF"/>
                </a:solidFill>
                <a:latin typeface="Open Sauce"/>
              </a:rPr>
              <a:t> are what help us make the impossible possible, there are many programming languages such as python , java , C and others that helps us create and design websites games and application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7932" y="2161590"/>
            <a:ext cx="4549619" cy="1882481"/>
            <a:chOff x="0" y="0"/>
            <a:chExt cx="6066159" cy="2509975"/>
          </a:xfrm>
        </p:grpSpPr>
        <p:sp>
          <p:nvSpPr>
            <p:cNvPr name="AutoShape 3" id="3"/>
            <p:cNvSpPr/>
            <p:nvPr/>
          </p:nvSpPr>
          <p:spPr>
            <a:xfrm rot="187291">
              <a:off x="53968" y="160633"/>
              <a:ext cx="5958222" cy="2144514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4" id="4"/>
            <p:cNvSpPr txBox="true"/>
            <p:nvPr/>
          </p:nvSpPr>
          <p:spPr>
            <a:xfrm rot="190262">
              <a:off x="431939" y="228928"/>
              <a:ext cx="5206005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CSS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24242" y="876851"/>
            <a:ext cx="4736875" cy="2094070"/>
            <a:chOff x="0" y="0"/>
            <a:chExt cx="6315833" cy="2792093"/>
          </a:xfrm>
        </p:grpSpPr>
        <p:sp>
          <p:nvSpPr>
            <p:cNvPr name="AutoShape 6" id="6"/>
            <p:cNvSpPr/>
            <p:nvPr/>
          </p:nvSpPr>
          <p:spPr>
            <a:xfrm rot="-422794">
              <a:off x="96177" y="368257"/>
              <a:ext cx="6123479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7" id="7"/>
            <p:cNvSpPr txBox="true"/>
            <p:nvPr/>
          </p:nvSpPr>
          <p:spPr>
            <a:xfrm rot="-422794">
              <a:off x="565566" y="343347"/>
              <a:ext cx="5186542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HTML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13155" y="5360141"/>
            <a:ext cx="8861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uce"/>
              </a:rPr>
              <a:t>PROGRAMMING LANGUAGES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618">
            <a:off x="5997399" y="2795960"/>
            <a:ext cx="2941064" cy="20854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4497421" y="6265623"/>
            <a:ext cx="2682347" cy="278356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0512" y="5420863"/>
            <a:ext cx="2240514" cy="266727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713155" y="6684349"/>
            <a:ext cx="88616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uce"/>
              </a:rPr>
              <a:t>in today lesson we gonna lean HTML CSS 2 design languages that are going to help us in creating a simple website like this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98265" y="2715716"/>
            <a:ext cx="11511762" cy="631290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1849566" cy="3184392"/>
            <a:chOff x="0" y="0"/>
            <a:chExt cx="15799421" cy="4245855"/>
          </a:xfrm>
        </p:grpSpPr>
        <p:sp>
          <p:nvSpPr>
            <p:cNvPr name="AutoShape 4" id="4"/>
            <p:cNvSpPr/>
            <p:nvPr/>
          </p:nvSpPr>
          <p:spPr>
            <a:xfrm rot="-423153">
              <a:off x="84805" y="950643"/>
              <a:ext cx="15629812" cy="2344569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5" id="5"/>
            <p:cNvSpPr txBox="true"/>
            <p:nvPr/>
          </p:nvSpPr>
          <p:spPr>
            <a:xfrm rot="-423153">
              <a:off x="694281" y="1025586"/>
              <a:ext cx="14739482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599">
                  <a:solidFill>
                    <a:srgbClr val="202020"/>
                  </a:solidFill>
                  <a:latin typeface="Paalalabas Wide"/>
                </a:rPr>
                <a:t>HTML and CSS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2793" y="1505738"/>
            <a:ext cx="1211814" cy="144263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1094646" y="722330"/>
            <a:ext cx="1509841" cy="156681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77961" y="9416495"/>
            <a:ext cx="537618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</a:rPr>
              <a:t>BORING NOTHING MUCH TO SEE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3842" y="9416495"/>
            <a:ext cx="537618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</a:rPr>
              <a:t>DESIGN COLORFUL MORE INTERSTING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89432" y="612726"/>
            <a:ext cx="4262041" cy="1562026"/>
            <a:chOff x="0" y="0"/>
            <a:chExt cx="5682721" cy="2082702"/>
          </a:xfrm>
        </p:grpSpPr>
        <p:sp>
          <p:nvSpPr>
            <p:cNvPr name="AutoShape 3" id="3"/>
            <p:cNvSpPr/>
            <p:nvPr/>
          </p:nvSpPr>
          <p:spPr>
            <a:xfrm rot="41469">
              <a:off x="11525" y="34065"/>
              <a:ext cx="5659671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4" id="4"/>
            <p:cNvSpPr txBox="true"/>
            <p:nvPr/>
          </p:nvSpPr>
          <p:spPr>
            <a:xfrm rot="41469">
              <a:off x="469996" y="120229"/>
              <a:ext cx="4697805" cy="1934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180"/>
                </a:lnSpc>
                <a:spcBef>
                  <a:spcPct val="0"/>
                </a:spcBef>
              </a:pPr>
              <a:r>
                <a:rPr lang="en-US" sz="8700">
                  <a:solidFill>
                    <a:srgbClr val="202020"/>
                  </a:solidFill>
                  <a:latin typeface="Paalalabas Wide"/>
                </a:rPr>
                <a:t>Cours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12298" y="1427909"/>
            <a:ext cx="7342569" cy="2363463"/>
            <a:chOff x="0" y="0"/>
            <a:chExt cx="9790092" cy="3151284"/>
          </a:xfrm>
        </p:grpSpPr>
        <p:sp>
          <p:nvSpPr>
            <p:cNvPr name="AutoShape 6" id="6"/>
            <p:cNvSpPr/>
            <p:nvPr/>
          </p:nvSpPr>
          <p:spPr>
            <a:xfrm rot="-364883">
              <a:off x="86536" y="503385"/>
              <a:ext cx="9617021" cy="2144514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7" id="7"/>
            <p:cNvSpPr txBox="true"/>
            <p:nvPr/>
          </p:nvSpPr>
          <p:spPr>
            <a:xfrm rot="-361912">
              <a:off x="493185" y="609196"/>
              <a:ext cx="8839382" cy="2041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880"/>
                </a:lnSpc>
                <a:spcBef>
                  <a:spcPct val="0"/>
                </a:spcBef>
              </a:pPr>
              <a:r>
                <a:rPr lang="en-US" sz="9200">
                  <a:solidFill>
                    <a:srgbClr val="202020"/>
                  </a:solidFill>
                  <a:latin typeface="Paalalabas Wide"/>
                </a:rPr>
                <a:t>OBJECTIVES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068939" y="5367995"/>
            <a:ext cx="632010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EDECED"/>
                </a:solidFill>
                <a:latin typeface="Open Sauce"/>
              </a:rPr>
              <a:t>Get to learn more about cybersecurity, internet, networks and web in general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68939" y="8092986"/>
            <a:ext cx="632010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EDECED"/>
                </a:solidFill>
                <a:latin typeface="Open Sauce"/>
              </a:rPr>
              <a:t>Creating a website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68939" y="6748881"/>
            <a:ext cx="632010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EDECED"/>
                </a:solidFill>
                <a:latin typeface="Open Sauce"/>
              </a:rPr>
              <a:t>Learn about HTML and CSS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989432" y="5143500"/>
            <a:ext cx="841380" cy="841380"/>
            <a:chOff x="0" y="0"/>
            <a:chExt cx="1121839" cy="112183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121839" cy="1121839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C67B6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26426" y="229477"/>
              <a:ext cx="468987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pc="175" sz="3500">
                  <a:solidFill>
                    <a:srgbClr val="FFFFFF"/>
                  </a:solidFill>
                  <a:latin typeface="Paalalabas Wide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89432" y="6494879"/>
            <a:ext cx="841380" cy="841380"/>
            <a:chOff x="0" y="0"/>
            <a:chExt cx="1121839" cy="112183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21839" cy="1121839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C67B6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26426" y="229477"/>
              <a:ext cx="468987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pc="175" sz="3500">
                  <a:solidFill>
                    <a:srgbClr val="FFFFFF"/>
                  </a:solidFill>
                  <a:latin typeface="Paalalabas Wide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989432" y="7838984"/>
            <a:ext cx="841380" cy="841380"/>
            <a:chOff x="0" y="0"/>
            <a:chExt cx="1121839" cy="112183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121839" cy="1121839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C67B6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26426" y="229477"/>
              <a:ext cx="468987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pc="175" sz="3500">
                  <a:solidFill>
                    <a:srgbClr val="FFFFFF"/>
                  </a:solidFill>
                  <a:latin typeface="Paalalabas Wide"/>
                </a:rPr>
                <a:t>3</a:t>
              </a: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33349" y="1815122"/>
            <a:ext cx="1307918" cy="19762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7932" y="2161590"/>
            <a:ext cx="4549619" cy="1882481"/>
            <a:chOff x="0" y="0"/>
            <a:chExt cx="6066159" cy="2509975"/>
          </a:xfrm>
        </p:grpSpPr>
        <p:sp>
          <p:nvSpPr>
            <p:cNvPr name="AutoShape 3" id="3"/>
            <p:cNvSpPr/>
            <p:nvPr/>
          </p:nvSpPr>
          <p:spPr>
            <a:xfrm rot="187291">
              <a:off x="53968" y="160633"/>
              <a:ext cx="5958222" cy="2144514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4" id="4"/>
            <p:cNvSpPr txBox="true"/>
            <p:nvPr/>
          </p:nvSpPr>
          <p:spPr>
            <a:xfrm rot="190262">
              <a:off x="431939" y="228928"/>
              <a:ext cx="5206005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CSS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24242" y="876851"/>
            <a:ext cx="4736875" cy="2094070"/>
            <a:chOff x="0" y="0"/>
            <a:chExt cx="6315833" cy="2792093"/>
          </a:xfrm>
        </p:grpSpPr>
        <p:sp>
          <p:nvSpPr>
            <p:cNvPr name="AutoShape 6" id="6"/>
            <p:cNvSpPr/>
            <p:nvPr/>
          </p:nvSpPr>
          <p:spPr>
            <a:xfrm rot="-422794">
              <a:off x="96177" y="368257"/>
              <a:ext cx="6123479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7" id="7"/>
            <p:cNvSpPr txBox="true"/>
            <p:nvPr/>
          </p:nvSpPr>
          <p:spPr>
            <a:xfrm rot="-422794">
              <a:off x="565566" y="343347"/>
              <a:ext cx="5186542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HTML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618">
            <a:off x="5997399" y="2795960"/>
            <a:ext cx="2941064" cy="20854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4497421" y="6265623"/>
            <a:ext cx="2682347" cy="278356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0512" y="5420863"/>
            <a:ext cx="2240514" cy="266727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713155" y="6024252"/>
            <a:ext cx="8861689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uce"/>
              </a:rPr>
              <a:t>We need both HTML and CSS to help us make really cool websites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7932" y="2161590"/>
            <a:ext cx="4549619" cy="1882481"/>
            <a:chOff x="0" y="0"/>
            <a:chExt cx="6066159" cy="2509975"/>
          </a:xfrm>
        </p:grpSpPr>
        <p:sp>
          <p:nvSpPr>
            <p:cNvPr name="AutoShape 3" id="3"/>
            <p:cNvSpPr/>
            <p:nvPr/>
          </p:nvSpPr>
          <p:spPr>
            <a:xfrm rot="187291">
              <a:off x="53968" y="160633"/>
              <a:ext cx="5958222" cy="2144514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4" id="4"/>
            <p:cNvSpPr txBox="true"/>
            <p:nvPr/>
          </p:nvSpPr>
          <p:spPr>
            <a:xfrm rot="190262">
              <a:off x="431939" y="228928"/>
              <a:ext cx="5206005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CSS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24242" y="876851"/>
            <a:ext cx="4736875" cy="2094070"/>
            <a:chOff x="0" y="0"/>
            <a:chExt cx="6315833" cy="2792093"/>
          </a:xfrm>
        </p:grpSpPr>
        <p:sp>
          <p:nvSpPr>
            <p:cNvPr name="AutoShape 6" id="6"/>
            <p:cNvSpPr/>
            <p:nvPr/>
          </p:nvSpPr>
          <p:spPr>
            <a:xfrm rot="-422794">
              <a:off x="96177" y="368257"/>
              <a:ext cx="6123479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7" id="7"/>
            <p:cNvSpPr txBox="true"/>
            <p:nvPr/>
          </p:nvSpPr>
          <p:spPr>
            <a:xfrm rot="-422794">
              <a:off x="565566" y="343347"/>
              <a:ext cx="5186542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HTML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618">
            <a:off x="5997399" y="2795960"/>
            <a:ext cx="2941064" cy="20854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4497421" y="6265623"/>
            <a:ext cx="2682347" cy="278356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0512" y="5420863"/>
            <a:ext cx="2240514" cy="266727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19386" t="39010" r="33814" b="26220"/>
          <a:stretch>
            <a:fillRect/>
          </a:stretch>
        </p:blipFill>
        <p:spPr>
          <a:xfrm flipH="false" flipV="false" rot="0">
            <a:off x="3572000" y="5143500"/>
            <a:ext cx="10845889" cy="453253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-100546">
            <a:off x="3579492" y="4530656"/>
            <a:ext cx="3100927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uce"/>
              </a:rPr>
              <a:t>The basics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8993" t="19185" r="50000" b="46335"/>
          <a:stretch>
            <a:fillRect/>
          </a:stretch>
        </p:blipFill>
        <p:spPr>
          <a:xfrm flipH="false" flipV="false" rot="0">
            <a:off x="2510567" y="2636513"/>
            <a:ext cx="12862929" cy="60835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-100546">
            <a:off x="1981970" y="1911857"/>
            <a:ext cx="3100927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uce"/>
              </a:rPr>
              <a:t>The Code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63339" y="2176016"/>
            <a:ext cx="12361322" cy="648969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-100546">
            <a:off x="1400195" y="1697159"/>
            <a:ext cx="4041754" cy="87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Tools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100546">
            <a:off x="623667" y="857845"/>
            <a:ext cx="13258299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Getting started : Tags / Elements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10567" y="2692400"/>
            <a:ext cx="12082132" cy="713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aalalabas Wide"/>
              </a:rPr>
              <a:t>HTML uses " tags " which are angled brackets &lt; ... &gt; .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aalalabas Wide"/>
              </a:rPr>
              <a:t>The tags have letters that are directions for the computer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Open Sauce"/>
              </a:rPr>
              <a:t>&lt; hr &gt; 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Open Sauce"/>
              </a:rPr>
              <a:t>     </a:t>
            </a:r>
            <a:r>
              <a:rPr lang="en-US" sz="2699">
                <a:solidFill>
                  <a:srgbClr val="FFFFFF"/>
                </a:solidFill>
                <a:latin typeface="Paalalabas Wide"/>
              </a:rPr>
              <a:t>tells the browser to display a horizontal line . These words are called elements .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aalalabas Wide"/>
              </a:rPr>
              <a:t>- Most tags come in pairs :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Open Sauce"/>
              </a:rPr>
              <a:t>&lt; html &gt;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Open Sauce"/>
              </a:rPr>
              <a:t>&lt; / html &gt;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aalalabas Wide"/>
              </a:rPr>
              <a:t>Keep lowercase !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87291">
            <a:off x="8704960" y="4589853"/>
            <a:ext cx="6560379" cy="1608385"/>
          </a:xfrm>
          <a:prstGeom prst="rect">
            <a:avLst/>
          </a:prstGeom>
          <a:solidFill>
            <a:srgbClr val="3A9D76"/>
          </a:solidFill>
        </p:spPr>
      </p:sp>
      <p:sp>
        <p:nvSpPr>
          <p:cNvPr name="TextBox 5" id="5"/>
          <p:cNvSpPr txBox="true"/>
          <p:nvPr/>
        </p:nvSpPr>
        <p:spPr>
          <a:xfrm rot="190262">
            <a:off x="8989343" y="4554212"/>
            <a:ext cx="6051497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202020"/>
                </a:solidFill>
                <a:latin typeface="Paalalabas Wide"/>
              </a:rPr>
              <a:t>STRUCTURE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072346" y="3127688"/>
            <a:ext cx="4736875" cy="2094070"/>
            <a:chOff x="0" y="0"/>
            <a:chExt cx="6315833" cy="2792093"/>
          </a:xfrm>
        </p:grpSpPr>
        <p:sp>
          <p:nvSpPr>
            <p:cNvPr name="AutoShape 7" id="7"/>
            <p:cNvSpPr/>
            <p:nvPr/>
          </p:nvSpPr>
          <p:spPr>
            <a:xfrm rot="-422794">
              <a:off x="96177" y="368257"/>
              <a:ext cx="6123479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8" id="8"/>
            <p:cNvSpPr txBox="true"/>
            <p:nvPr/>
          </p:nvSpPr>
          <p:spPr>
            <a:xfrm rot="-422794">
              <a:off x="565566" y="343347"/>
              <a:ext cx="5186542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PAGE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618">
            <a:off x="6045502" y="5046797"/>
            <a:ext cx="2941064" cy="208548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3048" t="44555" r="43282" b="8486"/>
          <a:stretch>
            <a:fillRect/>
          </a:stretch>
        </p:blipFill>
        <p:spPr>
          <a:xfrm flipH="false" flipV="false" rot="0">
            <a:off x="10978905" y="3622676"/>
            <a:ext cx="5511209" cy="444467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157686" y="1293525"/>
            <a:ext cx="5972628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DOCUMENT TYPE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16998" y="3711733"/>
            <a:ext cx="6814736" cy="419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aalalabas Wide"/>
              </a:rPr>
              <a:t>&lt; ! doctype html &gt;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aalalabas Wide"/>
              </a:rPr>
              <a:t>Empty tag ( no closing )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aalalabas Wide"/>
              </a:rPr>
              <a:t>Tells browser what type of document the webpage is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aalalabas Wide"/>
              </a:rPr>
              <a:t>html : Hyper Text Markup Language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aalalabas Wide"/>
              </a:rPr>
              <a:t>Specifically HTML5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3048" t="44555" r="43282" b="8486"/>
          <a:stretch>
            <a:fillRect/>
          </a:stretch>
        </p:blipFill>
        <p:spPr>
          <a:xfrm flipH="false" flipV="false" rot="0">
            <a:off x="10978905" y="3622676"/>
            <a:ext cx="5511209" cy="444467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513159" y="1317730"/>
            <a:ext cx="3465745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HTML TAG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64952" y="2679057"/>
            <a:ext cx="7298834" cy="719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aalalabas Wide"/>
              </a:rPr>
              <a:t>&lt; html &gt; ... &lt; / html &gt;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</a:rPr>
              <a:t>Every HTML document begins and ends with the &lt; html &gt; tag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</a:rPr>
              <a:t>This tells the browser that the following document is an html file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mo"/>
              </a:rPr>
              <a:t>Surround everything else on page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"/>
              </a:rPr>
              <a:t>Remember , tags tell the browsers how to display information</a:t>
            </a:r>
          </a:p>
        </p:txBody>
      </p:sp>
      <p:sp>
        <p:nvSpPr>
          <p:cNvPr name="AutoShape 7" id="7"/>
          <p:cNvSpPr/>
          <p:nvPr/>
        </p:nvSpPr>
        <p:spPr>
          <a:xfrm rot="5400000">
            <a:off x="9410738" y="5988677"/>
            <a:ext cx="2948627" cy="0"/>
          </a:xfrm>
          <a:prstGeom prst="line">
            <a:avLst/>
          </a:prstGeom>
          <a:ln cap="flat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10800000">
            <a:off x="10861065" y="7428738"/>
            <a:ext cx="626709" cy="0"/>
          </a:xfrm>
          <a:prstGeom prst="line">
            <a:avLst/>
          </a:prstGeom>
          <a:ln cap="flat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10800000">
            <a:off x="10861065" y="4548602"/>
            <a:ext cx="626709" cy="0"/>
          </a:xfrm>
          <a:prstGeom prst="line">
            <a:avLst/>
          </a:prstGeom>
          <a:ln cap="flat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13159" y="1317730"/>
            <a:ext cx="3465745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HEAD TAG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10181" y="3567262"/>
            <a:ext cx="7298834" cy="419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aalalabas Wide"/>
              </a:rPr>
              <a:t>&lt; HEAD&gt; ... &lt; / hEAD &gt;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aalalabas Wide"/>
              </a:rPr>
              <a:t>contains the title of the document along with some general information about it such as the author, copyrights etc ...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09015" y="3478205"/>
            <a:ext cx="5629048" cy="4444679"/>
            <a:chOff x="0" y="0"/>
            <a:chExt cx="7505397" cy="592623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13048" t="44555" r="43282" b="8486"/>
            <a:stretch>
              <a:fillRect/>
            </a:stretch>
          </p:blipFill>
          <p:spPr>
            <a:xfrm flipH="false" flipV="false" rot="0">
              <a:off x="157119" y="0"/>
              <a:ext cx="7348278" cy="5926239"/>
            </a:xfrm>
            <a:prstGeom prst="rect">
              <a:avLst/>
            </a:prstGeom>
          </p:spPr>
        </p:pic>
        <p:sp>
          <p:nvSpPr>
            <p:cNvPr name="AutoShape 8" id="8"/>
            <p:cNvSpPr/>
            <p:nvPr/>
          </p:nvSpPr>
          <p:spPr>
            <a:xfrm rot="5400000">
              <a:off x="-556476" y="2342912"/>
              <a:ext cx="1176916" cy="0"/>
            </a:xfrm>
            <a:prstGeom prst="line">
              <a:avLst/>
            </a:prstGeom>
            <a:ln cap="flat" w="63500">
              <a:solidFill>
                <a:srgbClr val="FF1616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10800000">
              <a:off x="0" y="2899620"/>
              <a:ext cx="835612" cy="0"/>
            </a:xfrm>
            <a:prstGeom prst="line">
              <a:avLst/>
            </a:prstGeom>
            <a:ln cap="flat" w="63500">
              <a:solidFill>
                <a:srgbClr val="FF1616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-10800000">
              <a:off x="0" y="1800105"/>
              <a:ext cx="835612" cy="0"/>
            </a:xfrm>
            <a:prstGeom prst="line">
              <a:avLst/>
            </a:prstGeom>
            <a:ln cap="flat" w="63500">
              <a:solidFill>
                <a:srgbClr val="FF1616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13159" y="1317730"/>
            <a:ext cx="3465745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TITLE TAG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40747" y="3355024"/>
            <a:ext cx="6806707" cy="614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9"/>
              </a:lnSpc>
            </a:pPr>
            <a:r>
              <a:rPr lang="en-US" sz="3170">
                <a:solidFill>
                  <a:srgbClr val="FFFFFF"/>
                </a:solidFill>
                <a:latin typeface="Paalalabas Wide"/>
              </a:rPr>
              <a:t>&lt; title &gt; ... &lt; / title &gt;</a:t>
            </a:r>
          </a:p>
          <a:p>
            <a:pPr>
              <a:lnSpc>
                <a:spcPts val="4439"/>
              </a:lnSpc>
            </a:pPr>
            <a:r>
              <a:rPr lang="en-US" sz="3170">
                <a:solidFill>
                  <a:srgbClr val="FFFFFF"/>
                </a:solidFill>
                <a:latin typeface="Arimo"/>
              </a:rPr>
              <a:t>Appears within the &lt; head &gt; tags and gives the title of the page</a:t>
            </a:r>
          </a:p>
          <a:p>
            <a:pPr>
              <a:lnSpc>
                <a:spcPts val="4439"/>
              </a:lnSpc>
            </a:pPr>
            <a:r>
              <a:rPr lang="en-US" sz="3170">
                <a:solidFill>
                  <a:srgbClr val="FFFFFF"/>
                </a:solidFill>
                <a:latin typeface="Arimo"/>
              </a:rPr>
              <a:t>The title appears at the very top of the browser page on the title tab</a:t>
            </a:r>
          </a:p>
          <a:p>
            <a:pPr>
              <a:lnSpc>
                <a:spcPts val="4439"/>
              </a:lnSpc>
            </a:pPr>
            <a:r>
              <a:rPr lang="en-US" sz="3170">
                <a:solidFill>
                  <a:srgbClr val="FFFFFF"/>
                </a:solidFill>
                <a:latin typeface="Arimo"/>
              </a:rPr>
              <a:t>Used in search engine results</a:t>
            </a:r>
          </a:p>
          <a:p>
            <a:pPr>
              <a:lnSpc>
                <a:spcPts val="4439"/>
              </a:lnSpc>
              <a:spcBef>
                <a:spcPct val="0"/>
              </a:spcBef>
            </a:pPr>
            <a:r>
              <a:rPr lang="en-US" sz="3170">
                <a:solidFill>
                  <a:srgbClr val="FFFFFF"/>
                </a:solidFill>
                <a:latin typeface="Arimo"/>
              </a:rPr>
              <a:t>Try to make your titles descriptive , but not more than 20 words in length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13048" t="44555" r="43282" b="8486"/>
          <a:stretch>
            <a:fillRect/>
          </a:stretch>
        </p:blipFill>
        <p:spPr>
          <a:xfrm flipH="false" flipV="false" rot="0">
            <a:off x="10302649" y="3202430"/>
            <a:ext cx="5873132" cy="4736564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-10800000">
            <a:off x="9246032" y="5143500"/>
            <a:ext cx="1707531" cy="0"/>
          </a:xfrm>
          <a:prstGeom prst="line">
            <a:avLst/>
          </a:prstGeom>
          <a:ln cap="flat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76823" y="2141521"/>
            <a:ext cx="5348200" cy="1892886"/>
            <a:chOff x="0" y="0"/>
            <a:chExt cx="7130933" cy="2523848"/>
          </a:xfrm>
        </p:grpSpPr>
        <p:sp>
          <p:nvSpPr>
            <p:cNvPr name="AutoShape 3" id="3"/>
            <p:cNvSpPr/>
            <p:nvPr/>
          </p:nvSpPr>
          <p:spPr>
            <a:xfrm rot="187291">
              <a:off x="53177" y="189667"/>
              <a:ext cx="7024578" cy="2144514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4" id="4"/>
            <p:cNvSpPr txBox="true"/>
            <p:nvPr/>
          </p:nvSpPr>
          <p:spPr>
            <a:xfrm rot="190262">
              <a:off x="598401" y="337236"/>
              <a:ext cx="5891901" cy="1987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460"/>
                </a:lnSpc>
                <a:spcBef>
                  <a:spcPct val="0"/>
                </a:spcBef>
              </a:pPr>
              <a:r>
                <a:rPr lang="en-US" sz="8900">
                  <a:solidFill>
                    <a:srgbClr val="202020"/>
                  </a:solidFill>
                  <a:latin typeface="Paalalabas Wide"/>
                </a:rPr>
                <a:t>CODING?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734961">
            <a:off x="16012520" y="3614763"/>
            <a:ext cx="2493560" cy="268387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-464264">
            <a:off x="4812519" y="1109057"/>
            <a:ext cx="4262041" cy="1529007"/>
            <a:chOff x="0" y="0"/>
            <a:chExt cx="5682721" cy="2038677"/>
          </a:xfrm>
        </p:grpSpPr>
        <p:sp>
          <p:nvSpPr>
            <p:cNvPr name="AutoShape 7" id="7"/>
            <p:cNvSpPr/>
            <p:nvPr/>
          </p:nvSpPr>
          <p:spPr>
            <a:xfrm rot="41469">
              <a:off x="11525" y="34065"/>
              <a:ext cx="5659671" cy="1945005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8" id="8"/>
            <p:cNvSpPr txBox="true"/>
            <p:nvPr/>
          </p:nvSpPr>
          <p:spPr>
            <a:xfrm rot="41469">
              <a:off x="469996" y="164258"/>
              <a:ext cx="4697805" cy="1846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620"/>
                </a:lnSpc>
                <a:spcBef>
                  <a:spcPct val="0"/>
                </a:spcBef>
              </a:pPr>
              <a:r>
                <a:rPr lang="en-US" sz="8300">
                  <a:solidFill>
                    <a:srgbClr val="202020"/>
                  </a:solidFill>
                  <a:latin typeface="Paalalabas Wide"/>
                </a:rPr>
                <a:t>WHY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441081" y="-388197"/>
            <a:ext cx="2941064" cy="20854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35843">
            <a:off x="15222109" y="-177682"/>
            <a:ext cx="1952146" cy="241276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21211">
            <a:off x="-251340" y="4059352"/>
            <a:ext cx="2309450" cy="285437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2640721" y="7975456"/>
            <a:ext cx="2718936" cy="256568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3434">
            <a:off x="11596499" y="8258664"/>
            <a:ext cx="4114800" cy="183295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6130953" y="4602462"/>
            <a:ext cx="4917125" cy="568453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13159" y="1317730"/>
            <a:ext cx="4216097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BODY TAG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89157" y="3585653"/>
            <a:ext cx="5935331" cy="3903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9"/>
              </a:lnSpc>
            </a:pPr>
            <a:r>
              <a:rPr lang="en-US" sz="3170">
                <a:solidFill>
                  <a:srgbClr val="FFFFFF"/>
                </a:solidFill>
                <a:latin typeface="Paalalabas Wide"/>
              </a:rPr>
              <a:t>&lt; body &gt; ... &lt; / body &gt;</a:t>
            </a:r>
          </a:p>
          <a:p>
            <a:pPr>
              <a:lnSpc>
                <a:spcPts val="4439"/>
              </a:lnSpc>
            </a:pPr>
          </a:p>
          <a:p>
            <a:pPr>
              <a:lnSpc>
                <a:spcPts val="4439"/>
              </a:lnSpc>
              <a:spcBef>
                <a:spcPct val="0"/>
              </a:spcBef>
            </a:pPr>
            <a:r>
              <a:rPr lang="en-US" sz="3170">
                <a:solidFill>
                  <a:srgbClr val="FFFFFF"/>
                </a:solidFill>
                <a:latin typeface="Arimo"/>
              </a:rPr>
              <a:t>The main content of your page is placed within the body tags : your text , images , links , tables and so 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13048" t="44555" r="43282" b="8486"/>
          <a:stretch>
            <a:fillRect/>
          </a:stretch>
        </p:blipFill>
        <p:spPr>
          <a:xfrm flipH="false" flipV="false" rot="0">
            <a:off x="10302649" y="3202430"/>
            <a:ext cx="5873132" cy="4736564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-10800000">
            <a:off x="9144000" y="5966466"/>
            <a:ext cx="1707531" cy="0"/>
          </a:xfrm>
          <a:prstGeom prst="line">
            <a:avLst/>
          </a:prstGeom>
          <a:ln cap="flat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10800000">
            <a:off x="9144000" y="6754502"/>
            <a:ext cx="1755156" cy="0"/>
          </a:xfrm>
          <a:prstGeom prst="line">
            <a:avLst/>
          </a:prstGeom>
          <a:ln cap="flat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8773794" y="6336672"/>
            <a:ext cx="788036" cy="0"/>
          </a:xfrm>
          <a:prstGeom prst="line">
            <a:avLst/>
          </a:prstGeom>
          <a:ln cap="flat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48940" y="6733930"/>
            <a:ext cx="2682347" cy="27835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87291">
            <a:off x="8704960" y="4589853"/>
            <a:ext cx="6560379" cy="1608385"/>
          </a:xfrm>
          <a:prstGeom prst="rect">
            <a:avLst/>
          </a:prstGeom>
          <a:solidFill>
            <a:srgbClr val="3A9D76"/>
          </a:solidFill>
        </p:spPr>
      </p:sp>
      <p:sp>
        <p:nvSpPr>
          <p:cNvPr name="TextBox 5" id="5"/>
          <p:cNvSpPr txBox="true"/>
          <p:nvPr/>
        </p:nvSpPr>
        <p:spPr>
          <a:xfrm rot="190262">
            <a:off x="8989343" y="4554212"/>
            <a:ext cx="6051497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202020"/>
                </a:solidFill>
                <a:latin typeface="Paalalabas Wide"/>
              </a:rPr>
              <a:t>HTML TAGS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072346" y="3127688"/>
            <a:ext cx="4736875" cy="2094070"/>
            <a:chOff x="0" y="0"/>
            <a:chExt cx="6315833" cy="2792093"/>
          </a:xfrm>
        </p:grpSpPr>
        <p:sp>
          <p:nvSpPr>
            <p:cNvPr name="AutoShape 7" id="7"/>
            <p:cNvSpPr/>
            <p:nvPr/>
          </p:nvSpPr>
          <p:spPr>
            <a:xfrm rot="-422794">
              <a:off x="96177" y="368257"/>
              <a:ext cx="6123479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8" id="8"/>
            <p:cNvSpPr txBox="true"/>
            <p:nvPr/>
          </p:nvSpPr>
          <p:spPr>
            <a:xfrm rot="-422794">
              <a:off x="565566" y="343347"/>
              <a:ext cx="5186542" cy="2138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USUAL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618">
            <a:off x="6045502" y="5046797"/>
            <a:ext cx="2941064" cy="20854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053" y="5420863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5173145" y="6908908"/>
            <a:ext cx="2682347" cy="27835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13159" y="1317730"/>
            <a:ext cx="4216097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&lt;P&gt; TAG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07436" y="2436402"/>
            <a:ext cx="10873128" cy="134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Paalalabas Wide"/>
              </a:rPr>
              <a:t>&lt;P&gt;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Paalalabas Wide"/>
              </a:rPr>
              <a:t>IT defines a paragraph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Paalalabas Wide"/>
              </a:rPr>
              <a:t>Automatically creates some space before and after itself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727726" y="5159878"/>
            <a:ext cx="8998127" cy="2371605"/>
            <a:chOff x="0" y="0"/>
            <a:chExt cx="11997503" cy="316214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997503" cy="3162140"/>
              <a:chOff x="0" y="0"/>
              <a:chExt cx="3282541" cy="865168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3282541" cy="865168"/>
              </a:xfrm>
              <a:custGeom>
                <a:avLst/>
                <a:gdLst/>
                <a:ahLst/>
                <a:cxnLst/>
                <a:rect r="r" b="b" t="t" l="l"/>
                <a:pathLst>
                  <a:path h="865168" w="3282541">
                    <a:moveTo>
                      <a:pt x="3158081" y="865168"/>
                    </a:moveTo>
                    <a:lnTo>
                      <a:pt x="124460" y="865168"/>
                    </a:lnTo>
                    <a:cubicBezTo>
                      <a:pt x="55880" y="865168"/>
                      <a:pt x="0" y="809288"/>
                      <a:pt x="0" y="74070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58081" y="0"/>
                    </a:lnTo>
                    <a:cubicBezTo>
                      <a:pt x="3226661" y="0"/>
                      <a:pt x="3282541" y="55880"/>
                      <a:pt x="3282541" y="124460"/>
                    </a:cubicBezTo>
                    <a:lnTo>
                      <a:pt x="3282541" y="740708"/>
                    </a:lnTo>
                    <a:cubicBezTo>
                      <a:pt x="3282541" y="809288"/>
                      <a:pt x="3226661" y="865168"/>
                      <a:pt x="3158081" y="865168"/>
                    </a:cubicBezTo>
                    <a:close/>
                  </a:path>
                </a:pathLst>
              </a:custGeom>
              <a:solidFill>
                <a:srgbClr val="00B8A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06871" y="351167"/>
              <a:ext cx="10938298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40606"/>
                  </a:solidFill>
                  <a:latin typeface="Paalalabas Wide"/>
                </a:rPr>
                <a:t>&lt; body &gt;</a:t>
              </a: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40606"/>
                  </a:solidFill>
                  <a:latin typeface="Paalalabas Wide"/>
                </a:rPr>
                <a:t>       &lt;p&gt; This is some text in a paragraph . &lt; / p &gt;</a:t>
              </a: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40606"/>
                  </a:solidFill>
                  <a:latin typeface="Paalalabas Wide"/>
                </a:rPr>
                <a:t>       &lt;p&gt; This is more text in a paragraph . &lt; / p &gt;</a:t>
              </a: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40606"/>
                  </a:solidFill>
                  <a:latin typeface="Paalalabas Wide"/>
                </a:rPr>
                <a:t>&lt; / body &gt;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562147" y="4502018"/>
            <a:ext cx="13936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Example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62147" y="7981921"/>
            <a:ext cx="13936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OUTPUT: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917301" y="8639782"/>
            <a:ext cx="8244822" cy="1276386"/>
            <a:chOff x="0" y="0"/>
            <a:chExt cx="3487892" cy="670798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487892" cy="670798"/>
            </a:xfrm>
            <a:custGeom>
              <a:avLst/>
              <a:gdLst/>
              <a:ahLst/>
              <a:cxnLst/>
              <a:rect r="r" b="b" t="t" l="l"/>
              <a:pathLst>
                <a:path h="670798" w="3487892">
                  <a:moveTo>
                    <a:pt x="3363432" y="670798"/>
                  </a:moveTo>
                  <a:lnTo>
                    <a:pt x="124460" y="670798"/>
                  </a:lnTo>
                  <a:cubicBezTo>
                    <a:pt x="55880" y="670798"/>
                    <a:pt x="0" y="614918"/>
                    <a:pt x="0" y="54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63432" y="0"/>
                  </a:lnTo>
                  <a:cubicBezTo>
                    <a:pt x="3432012" y="0"/>
                    <a:pt x="3487892" y="55880"/>
                    <a:pt x="3487892" y="124460"/>
                  </a:cubicBezTo>
                  <a:lnTo>
                    <a:pt x="3487892" y="546338"/>
                  </a:lnTo>
                  <a:cubicBezTo>
                    <a:pt x="3487892" y="614918"/>
                    <a:pt x="3432012" y="670798"/>
                    <a:pt x="3363432" y="670798"/>
                  </a:cubicBezTo>
                  <a:close/>
                </a:path>
              </a:pathLst>
            </a:custGeom>
            <a:solidFill>
              <a:srgbClr val="00B8A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117328" y="8792182"/>
            <a:ext cx="621892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 This is some text in a paragraph . 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 This is more text in a paragraph . 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873" y="465566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4497421" y="-20573"/>
            <a:ext cx="2682347" cy="27835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511474" y="4917954"/>
            <a:ext cx="2215351" cy="46565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513159" y="1317730"/>
            <a:ext cx="4216097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&lt;h&gt; TAG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07436" y="2436402"/>
            <a:ext cx="10873128" cy="179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>
                <a:solidFill>
                  <a:srgbClr val="FFFFFF"/>
                </a:solidFill>
                <a:latin typeface="Paalalabas Wide"/>
              </a:rPr>
              <a:t>&lt; h1 &gt; - &lt; h6 &gt; 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Arimo"/>
              </a:rPr>
              <a:t>Define headings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Arimo"/>
              </a:rPr>
              <a:t>&lt; h1 &gt; is Most important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Arimo"/>
              </a:rPr>
              <a:t>&lt; h6 &gt; is Least important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277248" y="4414292"/>
            <a:ext cx="2454966" cy="516024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231650" y="5441295"/>
            <a:ext cx="1966374" cy="413324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669148" y="5806693"/>
            <a:ext cx="1705950" cy="358583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879923" y="6507304"/>
            <a:ext cx="1372636" cy="288522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755427" y="6981525"/>
            <a:ext cx="1083167" cy="227677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297063" y="9677722"/>
            <a:ext cx="87582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&lt;h1&gt;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19150" y="9677722"/>
            <a:ext cx="6337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&lt;h2&gt;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9677722"/>
            <a:ext cx="6337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&lt;h3&gt;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12369" y="9677722"/>
            <a:ext cx="6337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&lt;h4&gt;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66241" y="9677722"/>
            <a:ext cx="6337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&lt;h5&gt;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04820" y="9677722"/>
            <a:ext cx="6337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&lt;h6&gt;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44936" y="1789545"/>
            <a:ext cx="8517187" cy="4200405"/>
            <a:chOff x="0" y="0"/>
            <a:chExt cx="11356249" cy="560054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356249" cy="5600540"/>
              <a:chOff x="0" y="0"/>
              <a:chExt cx="3107093" cy="1532319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3107093" cy="1532319"/>
              </a:xfrm>
              <a:custGeom>
                <a:avLst/>
                <a:gdLst/>
                <a:ahLst/>
                <a:cxnLst/>
                <a:rect r="r" b="b" t="t" l="l"/>
                <a:pathLst>
                  <a:path h="1532319" w="3107093">
                    <a:moveTo>
                      <a:pt x="2982633" y="1532319"/>
                    </a:moveTo>
                    <a:lnTo>
                      <a:pt x="124460" y="1532319"/>
                    </a:lnTo>
                    <a:cubicBezTo>
                      <a:pt x="55880" y="1532319"/>
                      <a:pt x="0" y="1476439"/>
                      <a:pt x="0" y="1407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82633" y="0"/>
                    </a:lnTo>
                    <a:cubicBezTo>
                      <a:pt x="3051213" y="0"/>
                      <a:pt x="3107093" y="55880"/>
                      <a:pt x="3107093" y="124460"/>
                    </a:cubicBezTo>
                    <a:lnTo>
                      <a:pt x="3107093" y="1407859"/>
                    </a:lnTo>
                    <a:cubicBezTo>
                      <a:pt x="3107093" y="1476439"/>
                      <a:pt x="3051213" y="1532319"/>
                      <a:pt x="2982633" y="1532319"/>
                    </a:cubicBezTo>
                    <a:close/>
                  </a:path>
                </a:pathLst>
              </a:custGeom>
              <a:solidFill>
                <a:srgbClr val="00B8A9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95814" y="351167"/>
              <a:ext cx="10353658" cy="4845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Paalalabas Wide"/>
                </a:rPr>
                <a:t>&lt; body &gt;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h1 &gt; This is header 1 &lt; / h1 &gt;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h2 &gt; This is header 2 &lt; / h2 &gt;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h3 &gt; This is header 3 &lt; / h3 &gt;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h4 &gt; This is header 4 &lt; / h4 &gt;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h5 &gt; This is header 5 &lt; / h5 &gt;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h6 &gt; This is header 6 &lt; / h6 &gt;</a:t>
              </a: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/ body &gt;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65314" y="971550"/>
            <a:ext cx="13936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Example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8103" y="6142350"/>
            <a:ext cx="13936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OUTPUT: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865314" y="6800210"/>
            <a:ext cx="10192391" cy="3212776"/>
            <a:chOff x="0" y="0"/>
            <a:chExt cx="4311792" cy="168845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311792" cy="1688459"/>
            </a:xfrm>
            <a:custGeom>
              <a:avLst/>
              <a:gdLst/>
              <a:ahLst/>
              <a:cxnLst/>
              <a:rect r="r" b="b" t="t" l="l"/>
              <a:pathLst>
                <a:path h="1688459" w="4311792">
                  <a:moveTo>
                    <a:pt x="4187332" y="1688459"/>
                  </a:moveTo>
                  <a:lnTo>
                    <a:pt x="124460" y="1688459"/>
                  </a:lnTo>
                  <a:cubicBezTo>
                    <a:pt x="55880" y="1688459"/>
                    <a:pt x="0" y="1632579"/>
                    <a:pt x="0" y="15639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7332" y="0"/>
                  </a:lnTo>
                  <a:cubicBezTo>
                    <a:pt x="4255912" y="0"/>
                    <a:pt x="4311792" y="55880"/>
                    <a:pt x="4311792" y="124460"/>
                  </a:cubicBezTo>
                  <a:lnTo>
                    <a:pt x="4311792" y="1563999"/>
                  </a:lnTo>
                  <a:cubicBezTo>
                    <a:pt x="4311792" y="1632579"/>
                    <a:pt x="4255912" y="1688459"/>
                    <a:pt x="4187332" y="1688459"/>
                  </a:cubicBezTo>
                  <a:close/>
                </a:path>
              </a:pathLst>
            </a:custGeom>
            <a:solidFill>
              <a:srgbClr val="00B8A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034538" y="6928498"/>
            <a:ext cx="6218923" cy="293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40606"/>
                </a:solidFill>
                <a:latin typeface="Paalalabas Wide"/>
              </a:rPr>
              <a:t>This is header 1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40606"/>
                </a:solidFill>
                <a:latin typeface="Paalalabas Wide"/>
              </a:rPr>
              <a:t>This is header 2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40606"/>
                </a:solidFill>
                <a:latin typeface="Paalalabas Wide"/>
              </a:rPr>
              <a:t>This is header 3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This is header 4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40606"/>
                </a:solidFill>
                <a:latin typeface="Paalalabas Wide"/>
              </a:rPr>
              <a:t>This is header 5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40606"/>
                </a:solidFill>
                <a:latin typeface="Paalalabas Wide"/>
              </a:rPr>
              <a:t>This is header 6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873" y="465566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4497421" y="-20573"/>
            <a:ext cx="2682347" cy="27835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13159" y="1317730"/>
            <a:ext cx="4216097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&lt;br/&gt; TAG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84644" y="2791855"/>
            <a:ext cx="10873128" cy="134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Paalalabas Wide"/>
              </a:rPr>
              <a:t>Inserts a single line break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Arimo"/>
              </a:rPr>
              <a:t>Empty tag - it has no end tag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Arimo"/>
              </a:rPr>
              <a:t>Use to enter blank lines , NOT to separate paragraphs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727726" y="5159878"/>
            <a:ext cx="8998127" cy="1914405"/>
            <a:chOff x="0" y="0"/>
            <a:chExt cx="11997503" cy="255254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997503" cy="2552540"/>
              <a:chOff x="0" y="0"/>
              <a:chExt cx="3282541" cy="69838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3282541" cy="698380"/>
              </a:xfrm>
              <a:custGeom>
                <a:avLst/>
                <a:gdLst/>
                <a:ahLst/>
                <a:cxnLst/>
                <a:rect r="r" b="b" t="t" l="l"/>
                <a:pathLst>
                  <a:path h="698380" w="3282541">
                    <a:moveTo>
                      <a:pt x="3158081" y="698380"/>
                    </a:moveTo>
                    <a:lnTo>
                      <a:pt x="124460" y="698380"/>
                    </a:lnTo>
                    <a:cubicBezTo>
                      <a:pt x="55880" y="698380"/>
                      <a:pt x="0" y="642500"/>
                      <a:pt x="0" y="5739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58081" y="0"/>
                    </a:lnTo>
                    <a:cubicBezTo>
                      <a:pt x="3226661" y="0"/>
                      <a:pt x="3282541" y="55880"/>
                      <a:pt x="3282541" y="124460"/>
                    </a:cubicBezTo>
                    <a:lnTo>
                      <a:pt x="3282541" y="573920"/>
                    </a:lnTo>
                    <a:cubicBezTo>
                      <a:pt x="3282541" y="642500"/>
                      <a:pt x="3226661" y="698380"/>
                      <a:pt x="3158081" y="698380"/>
                    </a:cubicBezTo>
                    <a:close/>
                  </a:path>
                </a:pathLst>
              </a:custGeom>
              <a:solidFill>
                <a:srgbClr val="00B8A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06871" y="351167"/>
              <a:ext cx="10938298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Paalalabas Wide"/>
                </a:rPr>
                <a:t>&lt; body &gt;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Paalalabas Wide"/>
                </a:rPr>
                <a:t>      </a:t>
              </a:r>
              <a:r>
                <a:rPr lang="en-US" sz="2599">
                  <a:solidFill>
                    <a:srgbClr val="040606"/>
                  </a:solidFill>
                  <a:latin typeface="Arimo"/>
                </a:rPr>
                <a:t>This text contains &lt;br/&gt; a line break .</a:t>
              </a: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/ body &gt;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562147" y="4502018"/>
            <a:ext cx="13936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Example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62147" y="7981921"/>
            <a:ext cx="13936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OUTPUT: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917301" y="8639782"/>
            <a:ext cx="8244822" cy="1276386"/>
            <a:chOff x="0" y="0"/>
            <a:chExt cx="3487892" cy="670798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487892" cy="670798"/>
            </a:xfrm>
            <a:custGeom>
              <a:avLst/>
              <a:gdLst/>
              <a:ahLst/>
              <a:cxnLst/>
              <a:rect r="r" b="b" t="t" l="l"/>
              <a:pathLst>
                <a:path h="670798" w="3487892">
                  <a:moveTo>
                    <a:pt x="3363432" y="670798"/>
                  </a:moveTo>
                  <a:lnTo>
                    <a:pt x="124460" y="670798"/>
                  </a:lnTo>
                  <a:cubicBezTo>
                    <a:pt x="55880" y="670798"/>
                    <a:pt x="0" y="614918"/>
                    <a:pt x="0" y="54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63432" y="0"/>
                  </a:lnTo>
                  <a:cubicBezTo>
                    <a:pt x="3432012" y="0"/>
                    <a:pt x="3487892" y="55880"/>
                    <a:pt x="3487892" y="124460"/>
                  </a:cubicBezTo>
                  <a:lnTo>
                    <a:pt x="3487892" y="546338"/>
                  </a:lnTo>
                  <a:cubicBezTo>
                    <a:pt x="3487892" y="614918"/>
                    <a:pt x="3432012" y="670798"/>
                    <a:pt x="3363432" y="670798"/>
                  </a:cubicBezTo>
                  <a:close/>
                </a:path>
              </a:pathLst>
            </a:custGeom>
            <a:solidFill>
              <a:srgbClr val="00B8A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117328" y="8792182"/>
            <a:ext cx="621892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 This text contains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a line break  . 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873" y="465566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4497421" y="-20573"/>
            <a:ext cx="2682347" cy="278356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78005" y="5132159"/>
            <a:ext cx="16729100" cy="3776875"/>
            <a:chOff x="0" y="0"/>
            <a:chExt cx="22305467" cy="503583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2305467" cy="5035834"/>
              <a:chOff x="0" y="0"/>
              <a:chExt cx="6048415" cy="1365531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048415" cy="1365531"/>
              </a:xfrm>
              <a:custGeom>
                <a:avLst/>
                <a:gdLst/>
                <a:ahLst/>
                <a:cxnLst/>
                <a:rect r="r" b="b" t="t" l="l"/>
                <a:pathLst>
                  <a:path h="1365531" w="6048415">
                    <a:moveTo>
                      <a:pt x="5923955" y="1365531"/>
                    </a:moveTo>
                    <a:lnTo>
                      <a:pt x="124460" y="1365531"/>
                    </a:lnTo>
                    <a:cubicBezTo>
                      <a:pt x="55880" y="1365531"/>
                      <a:pt x="0" y="1309651"/>
                      <a:pt x="0" y="12410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923955" y="0"/>
                    </a:lnTo>
                    <a:cubicBezTo>
                      <a:pt x="5992535" y="0"/>
                      <a:pt x="6048415" y="55880"/>
                      <a:pt x="6048415" y="124460"/>
                    </a:cubicBezTo>
                    <a:lnTo>
                      <a:pt x="6048415" y="1241071"/>
                    </a:lnTo>
                    <a:cubicBezTo>
                      <a:pt x="6048415" y="1309651"/>
                      <a:pt x="5992535" y="1365531"/>
                      <a:pt x="5923955" y="1365531"/>
                    </a:cubicBezTo>
                    <a:close/>
                  </a:path>
                </a:pathLst>
              </a:custGeom>
              <a:solidFill>
                <a:srgbClr val="00B8A9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84609" y="354839"/>
              <a:ext cx="20336220" cy="4273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2"/>
                </a:lnSpc>
              </a:pPr>
              <a:r>
                <a:rPr lang="en-US" sz="2623">
                  <a:solidFill>
                    <a:srgbClr val="040606"/>
                  </a:solidFill>
                  <a:latin typeface="Paalalabas Wide"/>
                </a:rPr>
                <a:t>&lt; body &gt;</a:t>
              </a:r>
            </a:p>
            <a:p>
              <a:pPr>
                <a:lnSpc>
                  <a:spcPts val="3672"/>
                </a:lnSpc>
              </a:pPr>
              <a:r>
                <a:rPr lang="en-US" sz="2623">
                  <a:solidFill>
                    <a:srgbClr val="040606"/>
                  </a:solidFill>
                  <a:latin typeface="Arimo"/>
                </a:rPr>
                <a:t>&lt; h1 &gt; HTML &lt; / h1 &gt;</a:t>
              </a:r>
            </a:p>
            <a:p>
              <a:pPr>
                <a:lnSpc>
                  <a:spcPts val="3672"/>
                </a:lnSpc>
              </a:pPr>
              <a:r>
                <a:rPr lang="en-US" sz="2623">
                  <a:solidFill>
                    <a:srgbClr val="040606"/>
                  </a:solidFill>
                  <a:latin typeface="Arimo"/>
                </a:rPr>
                <a:t>&lt; p &gt; HTML is a language for describing web pages &lt; / p &gt;</a:t>
              </a:r>
            </a:p>
            <a:p>
              <a:pPr>
                <a:lnSpc>
                  <a:spcPts val="3672"/>
                </a:lnSpc>
              </a:pPr>
              <a:r>
                <a:rPr lang="en-US" sz="2623">
                  <a:solidFill>
                    <a:srgbClr val="040606"/>
                  </a:solidFill>
                  <a:latin typeface="Arimo"/>
                </a:rPr>
                <a:t>&lt; hr / &gt;</a:t>
              </a:r>
            </a:p>
            <a:p>
              <a:pPr>
                <a:lnSpc>
                  <a:spcPts val="3672"/>
                </a:lnSpc>
              </a:pPr>
              <a:r>
                <a:rPr lang="en-US" sz="2623">
                  <a:solidFill>
                    <a:srgbClr val="040606"/>
                  </a:solidFill>
                  <a:latin typeface="Arimo"/>
                </a:rPr>
                <a:t>&lt; h1 &gt; Browser &lt; / h1 &gt;</a:t>
              </a:r>
            </a:p>
            <a:p>
              <a:pPr>
                <a:lnSpc>
                  <a:spcPts val="3672"/>
                </a:lnSpc>
              </a:pPr>
              <a:r>
                <a:rPr lang="en-US" sz="2623">
                  <a:solidFill>
                    <a:srgbClr val="040606"/>
                  </a:solidFill>
                  <a:latin typeface="Arimo"/>
                </a:rPr>
                <a:t>&lt; p &gt; A browser is the piece of software used to view a web page . &lt; / p &gt;</a:t>
              </a:r>
            </a:p>
            <a:p>
              <a:pPr>
                <a:lnSpc>
                  <a:spcPts val="3672"/>
                </a:lnSpc>
                <a:spcBef>
                  <a:spcPct val="0"/>
                </a:spcBef>
              </a:pPr>
              <a:r>
                <a:rPr lang="en-US" sz="2623">
                  <a:solidFill>
                    <a:srgbClr val="040606"/>
                  </a:solidFill>
                  <a:latin typeface="Arimo"/>
                </a:rPr>
                <a:t>&lt; / body &gt;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13159" y="1317730"/>
            <a:ext cx="4216097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&lt;hr/&gt; TAG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84644" y="2791855"/>
            <a:ext cx="10873128" cy="134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Paalalabas Wide"/>
              </a:rPr>
              <a:t>Creates horizontal rule ( line ) AND Defines a separation of content ( change ) - a thematic break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Arimo"/>
              </a:rPr>
              <a:t>Empty tag - it has no end tag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141973"/>
            <a:ext cx="2098376" cy="67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0"/>
              </a:lnSpc>
              <a:spcBef>
                <a:spcPct val="0"/>
              </a:spcBef>
            </a:pPr>
            <a:r>
              <a:rPr lang="en-US" sz="3914">
                <a:solidFill>
                  <a:srgbClr val="040606"/>
                </a:solidFill>
                <a:latin typeface="Paalalabas Wide"/>
              </a:rPr>
              <a:t>Example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873" y="465566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4497421" y="-20573"/>
            <a:ext cx="2682347" cy="278356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645769" y="5143500"/>
            <a:ext cx="8996462" cy="4613205"/>
            <a:chOff x="0" y="0"/>
            <a:chExt cx="11995283" cy="61509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995283" cy="6150939"/>
              <a:chOff x="0" y="0"/>
              <a:chExt cx="2662997" cy="1365531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662997" cy="1365531"/>
              </a:xfrm>
              <a:custGeom>
                <a:avLst/>
                <a:gdLst/>
                <a:ahLst/>
                <a:cxnLst/>
                <a:rect r="r" b="b" t="t" l="l"/>
                <a:pathLst>
                  <a:path h="1365531" w="2662997">
                    <a:moveTo>
                      <a:pt x="2538537" y="1365531"/>
                    </a:moveTo>
                    <a:lnTo>
                      <a:pt x="124460" y="1365531"/>
                    </a:lnTo>
                    <a:cubicBezTo>
                      <a:pt x="55880" y="1365531"/>
                      <a:pt x="0" y="1309651"/>
                      <a:pt x="0" y="12410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38537" y="0"/>
                    </a:lnTo>
                    <a:cubicBezTo>
                      <a:pt x="2607117" y="0"/>
                      <a:pt x="2662997" y="55880"/>
                      <a:pt x="2662997" y="124460"/>
                    </a:cubicBezTo>
                    <a:lnTo>
                      <a:pt x="2662997" y="1241071"/>
                    </a:lnTo>
                    <a:cubicBezTo>
                      <a:pt x="2662997" y="1309651"/>
                      <a:pt x="2607117" y="1365531"/>
                      <a:pt x="2538537" y="1365531"/>
                    </a:cubicBezTo>
                    <a:close/>
                  </a:path>
                </a:pathLst>
              </a:custGeom>
              <a:solidFill>
                <a:srgbClr val="00B8A9"/>
              </a:solidFill>
            </p:spPr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60169" t="57713" r="18843" b="23859"/>
            <a:stretch>
              <a:fillRect/>
            </a:stretch>
          </p:blipFill>
          <p:spPr>
            <a:xfrm flipH="false" flipV="false" rot="0">
              <a:off x="1138123" y="603117"/>
              <a:ext cx="9720805" cy="4800729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7513159" y="1317730"/>
            <a:ext cx="4216097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&lt;hr/&gt; TAG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84644" y="2694798"/>
            <a:ext cx="10873128" cy="134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Paalalabas Wide"/>
              </a:rPr>
              <a:t>Creates horizontal rule ( line ) AND Defines a separation of content ( change ) - a thematic break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Arimo"/>
              </a:rPr>
              <a:t>Empty tag - it has no end tag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84644" y="4763299"/>
            <a:ext cx="2098376" cy="67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0"/>
              </a:lnSpc>
              <a:spcBef>
                <a:spcPct val="0"/>
              </a:spcBef>
            </a:pPr>
            <a:r>
              <a:rPr lang="en-US" sz="3914">
                <a:solidFill>
                  <a:srgbClr val="040606"/>
                </a:solidFill>
                <a:latin typeface="Paalalabas Wide"/>
              </a:rPr>
              <a:t>OUTPUT :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873" y="465566"/>
            <a:ext cx="2240514" cy="2667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5011">
            <a:off x="14497421" y="-20573"/>
            <a:ext cx="2682347" cy="27835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13159" y="1317730"/>
            <a:ext cx="4216097" cy="8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  <a:spcBef>
                <a:spcPct val="0"/>
              </a:spcBef>
            </a:pPr>
            <a:r>
              <a:rPr lang="en-US" sz="5213">
                <a:solidFill>
                  <a:srgbClr val="FFFFFF"/>
                </a:solidFill>
                <a:latin typeface="Open Sauce"/>
              </a:rPr>
              <a:t>&lt;b&gt; TAG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56556" y="2791855"/>
            <a:ext cx="14890023" cy="134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Paalalabas Wide"/>
              </a:rPr>
              <a:t>Originally " b " short for " Bold "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Arimo"/>
              </a:rPr>
              <a:t>Default : makes text look bold</a:t>
            </a:r>
          </a:p>
          <a:p>
            <a:pPr marL="555024" indent="-277512" lvl="1">
              <a:lnSpc>
                <a:spcPts val="3599"/>
              </a:lnSpc>
              <a:buFont typeface="Arial"/>
              <a:buChar char="•"/>
            </a:pPr>
            <a:r>
              <a:rPr lang="en-US" sz="2570">
                <a:solidFill>
                  <a:srgbClr val="FFFFFF"/>
                </a:solidFill>
                <a:latin typeface="Arimo"/>
              </a:rPr>
              <a:t>Makes text have different style from the rest without meaning " extra important "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057589" y="5143500"/>
            <a:ext cx="13790694" cy="1914405"/>
            <a:chOff x="0" y="0"/>
            <a:chExt cx="18387592" cy="255254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387592" cy="2552540"/>
              <a:chOff x="0" y="0"/>
              <a:chExt cx="5030883" cy="69838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5030883" cy="698380"/>
              </a:xfrm>
              <a:custGeom>
                <a:avLst/>
                <a:gdLst/>
                <a:ahLst/>
                <a:cxnLst/>
                <a:rect r="r" b="b" t="t" l="l"/>
                <a:pathLst>
                  <a:path h="698380" w="5030883">
                    <a:moveTo>
                      <a:pt x="4906423" y="698380"/>
                    </a:moveTo>
                    <a:lnTo>
                      <a:pt x="124460" y="698380"/>
                    </a:lnTo>
                    <a:cubicBezTo>
                      <a:pt x="55880" y="698380"/>
                      <a:pt x="0" y="642500"/>
                      <a:pt x="0" y="5739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06423" y="0"/>
                    </a:lnTo>
                    <a:cubicBezTo>
                      <a:pt x="4975003" y="0"/>
                      <a:pt x="5030883" y="55880"/>
                      <a:pt x="5030883" y="124460"/>
                    </a:cubicBezTo>
                    <a:lnTo>
                      <a:pt x="5030883" y="573920"/>
                    </a:lnTo>
                    <a:cubicBezTo>
                      <a:pt x="5030883" y="642500"/>
                      <a:pt x="4975003" y="698380"/>
                      <a:pt x="4906423" y="698380"/>
                    </a:cubicBezTo>
                    <a:close/>
                  </a:path>
                </a:pathLst>
              </a:custGeom>
              <a:solidFill>
                <a:srgbClr val="00B8A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17054" y="351167"/>
              <a:ext cx="16764236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Paalalabas Wide"/>
                </a:rPr>
                <a:t>&lt; body &gt;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p &gt; It was a</a:t>
              </a:r>
              <a:r>
                <a:rPr lang="en-US" sz="2599">
                  <a:solidFill>
                    <a:srgbClr val="FF4F63"/>
                  </a:solidFill>
                  <a:latin typeface="Arimo"/>
                </a:rPr>
                <a:t> &lt; b &gt; </a:t>
              </a:r>
              <a:r>
                <a:rPr lang="en-US" sz="2599">
                  <a:solidFill>
                    <a:srgbClr val="040606"/>
                  </a:solidFill>
                  <a:latin typeface="Arimo"/>
                </a:rPr>
                <a:t>red </a:t>
              </a:r>
              <a:r>
                <a:rPr lang="en-US" sz="2599">
                  <a:solidFill>
                    <a:srgbClr val="FF4F63"/>
                  </a:solidFill>
                  <a:latin typeface="Arimo"/>
                </a:rPr>
                <a:t>&lt; / b &gt;</a:t>
              </a:r>
              <a:r>
                <a:rPr lang="en-US" sz="2599">
                  <a:solidFill>
                    <a:srgbClr val="040606"/>
                  </a:solidFill>
                  <a:latin typeface="Arimo"/>
                </a:rPr>
                <a:t> house with a </a:t>
              </a:r>
              <a:r>
                <a:rPr lang="en-US" sz="2599">
                  <a:solidFill>
                    <a:srgbClr val="FF4F63"/>
                  </a:solidFill>
                  <a:latin typeface="Arimo"/>
                </a:rPr>
                <a:t>&lt; b &gt;</a:t>
              </a:r>
              <a:r>
                <a:rPr lang="en-US" sz="2599">
                  <a:solidFill>
                    <a:srgbClr val="040606"/>
                  </a:solidFill>
                  <a:latin typeface="Arimo"/>
                </a:rPr>
                <a:t> blue </a:t>
              </a:r>
              <a:r>
                <a:rPr lang="en-US" sz="2599">
                  <a:solidFill>
                    <a:srgbClr val="FF4F63"/>
                  </a:solidFill>
                  <a:latin typeface="Arimo"/>
                </a:rPr>
                <a:t>&lt; / b &gt;</a:t>
              </a:r>
              <a:r>
                <a:rPr lang="en-US" sz="2599">
                  <a:solidFill>
                    <a:srgbClr val="040606"/>
                  </a:solidFill>
                  <a:latin typeface="Arimo"/>
                </a:rPr>
                <a:t> door . &lt; / p &gt;</a:t>
              </a: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40606"/>
                  </a:solidFill>
                  <a:latin typeface="Arimo"/>
                </a:rPr>
                <a:t>&lt; / body &gt;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756556" y="4890770"/>
            <a:ext cx="13936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Example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414933" y="7958878"/>
            <a:ext cx="15104690" cy="898280"/>
            <a:chOff x="0" y="0"/>
            <a:chExt cx="5827259" cy="6604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827259" cy="660400"/>
            </a:xfrm>
            <a:custGeom>
              <a:avLst/>
              <a:gdLst/>
              <a:ahLst/>
              <a:cxnLst/>
              <a:rect r="r" b="b" t="t" l="l"/>
              <a:pathLst>
                <a:path h="660400" w="5827259">
                  <a:moveTo>
                    <a:pt x="570279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02799" y="0"/>
                  </a:lnTo>
                  <a:cubicBezTo>
                    <a:pt x="5771379" y="0"/>
                    <a:pt x="5827259" y="55880"/>
                    <a:pt x="5827259" y="124460"/>
                  </a:cubicBezTo>
                  <a:lnTo>
                    <a:pt x="5827259" y="535940"/>
                  </a:lnTo>
                  <a:cubicBezTo>
                    <a:pt x="5827259" y="604520"/>
                    <a:pt x="5771379" y="660400"/>
                    <a:pt x="5702799" y="660400"/>
                  </a:cubicBezTo>
                  <a:close/>
                </a:path>
              </a:pathLst>
            </a:custGeom>
            <a:solidFill>
              <a:srgbClr val="00B8A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685979" y="8129252"/>
            <a:ext cx="651558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40606"/>
                </a:solidFill>
                <a:latin typeface="Open Sauce"/>
              </a:rPr>
              <a:t>It was a </a:t>
            </a:r>
            <a:r>
              <a:rPr lang="en-US" sz="2799">
                <a:solidFill>
                  <a:srgbClr val="040606"/>
                </a:solidFill>
                <a:latin typeface="Open Sauce Bold"/>
              </a:rPr>
              <a:t>red </a:t>
            </a:r>
            <a:r>
              <a:rPr lang="en-US" sz="2799">
                <a:solidFill>
                  <a:srgbClr val="040606"/>
                </a:solidFill>
                <a:latin typeface="Open Sauce"/>
              </a:rPr>
              <a:t>house with a </a:t>
            </a:r>
            <a:r>
              <a:rPr lang="en-US" sz="2799">
                <a:solidFill>
                  <a:srgbClr val="040606"/>
                </a:solidFill>
                <a:latin typeface="Open Sauce Bold"/>
              </a:rPr>
              <a:t>blue </a:t>
            </a:r>
            <a:r>
              <a:rPr lang="en-US" sz="2799">
                <a:solidFill>
                  <a:srgbClr val="040606"/>
                </a:solidFill>
                <a:latin typeface="Open Sauce"/>
              </a:rPr>
              <a:t>door 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7387" y="7618848"/>
            <a:ext cx="13936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40606"/>
                </a:solidFill>
                <a:latin typeface="Paalalabas Wide"/>
              </a:rPr>
              <a:t>OUTPUT: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7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47455" y="1524558"/>
            <a:ext cx="7092197" cy="2721684"/>
            <a:chOff x="0" y="0"/>
            <a:chExt cx="9456262" cy="3628913"/>
          </a:xfrm>
        </p:grpSpPr>
        <p:sp>
          <p:nvSpPr>
            <p:cNvPr name="AutoShape 3" id="3"/>
            <p:cNvSpPr/>
            <p:nvPr/>
          </p:nvSpPr>
          <p:spPr>
            <a:xfrm rot="41469">
              <a:off x="19181" y="56685"/>
              <a:ext cx="9417900" cy="3237067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4" id="4"/>
            <p:cNvSpPr txBox="true"/>
            <p:nvPr/>
          </p:nvSpPr>
          <p:spPr>
            <a:xfrm rot="41469">
              <a:off x="189063" y="17601"/>
              <a:ext cx="9078137" cy="3556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68"/>
                </a:lnSpc>
                <a:spcBef>
                  <a:spcPct val="0"/>
                </a:spcBef>
              </a:pPr>
              <a:r>
                <a:rPr lang="en-US" sz="15977">
                  <a:solidFill>
                    <a:srgbClr val="202020"/>
                  </a:solidFill>
                  <a:latin typeface="Paalalabas Wide"/>
                </a:rPr>
                <a:t>thaTS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471975">
            <a:off x="8948829" y="3455426"/>
            <a:ext cx="5112460" cy="2698160"/>
            <a:chOff x="0" y="0"/>
            <a:chExt cx="6816614" cy="3597547"/>
          </a:xfrm>
        </p:grpSpPr>
        <p:sp>
          <p:nvSpPr>
            <p:cNvPr name="AutoShape 6" id="6"/>
            <p:cNvSpPr/>
            <p:nvPr/>
          </p:nvSpPr>
          <p:spPr>
            <a:xfrm rot="-22597">
              <a:off x="10566" y="22299"/>
              <a:ext cx="6795483" cy="3237067"/>
            </a:xfrm>
            <a:prstGeom prst="rect">
              <a:avLst/>
            </a:pr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 rot="-22597">
              <a:off x="1006903" y="24014"/>
              <a:ext cx="5139734" cy="3556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68"/>
                </a:lnSpc>
                <a:spcBef>
                  <a:spcPct val="0"/>
                </a:spcBef>
              </a:pPr>
              <a:r>
                <a:rPr lang="en-US" sz="15977">
                  <a:solidFill>
                    <a:srgbClr val="202020"/>
                  </a:solidFill>
                  <a:latin typeface="Paalalabas Wide"/>
                </a:rPr>
                <a:t>ALL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12488" y="6129860"/>
            <a:ext cx="9762132" cy="2734675"/>
            <a:chOff x="0" y="0"/>
            <a:chExt cx="13016176" cy="3646233"/>
          </a:xfrm>
        </p:grpSpPr>
        <p:sp>
          <p:nvSpPr>
            <p:cNvPr name="AutoShape 9" id="9"/>
            <p:cNvSpPr/>
            <p:nvPr/>
          </p:nvSpPr>
          <p:spPr>
            <a:xfrm rot="72398">
              <a:off x="32648" y="136004"/>
              <a:ext cx="12950881" cy="3237067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10" id="10"/>
            <p:cNvSpPr txBox="true"/>
            <p:nvPr/>
          </p:nvSpPr>
          <p:spPr>
            <a:xfrm rot="72398">
              <a:off x="947979" y="-26949"/>
              <a:ext cx="11101375" cy="3556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68"/>
                </a:lnSpc>
                <a:spcBef>
                  <a:spcPct val="0"/>
                </a:spcBef>
              </a:pPr>
              <a:r>
                <a:rPr lang="en-US" sz="15977">
                  <a:solidFill>
                    <a:srgbClr val="202020"/>
                  </a:solidFill>
                  <a:latin typeface="Paalalabas Wide"/>
                </a:rPr>
                <a:t>TODAY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84449" y="5031486"/>
            <a:ext cx="3119505" cy="1760750"/>
            <a:chOff x="0" y="0"/>
            <a:chExt cx="4159340" cy="2347667"/>
          </a:xfrm>
        </p:grpSpPr>
        <p:sp>
          <p:nvSpPr>
            <p:cNvPr name="AutoShape 12" id="12"/>
            <p:cNvSpPr/>
            <p:nvPr/>
          </p:nvSpPr>
          <p:spPr>
            <a:xfrm rot="245089">
              <a:off x="64155" y="141102"/>
              <a:ext cx="4031031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13" id="13"/>
            <p:cNvSpPr txBox="true"/>
            <p:nvPr/>
          </p:nvSpPr>
          <p:spPr>
            <a:xfrm rot="245089">
              <a:off x="366328" y="94349"/>
              <a:ext cx="3383688" cy="2135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for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91838">
            <a:off x="2009781" y="2807190"/>
            <a:ext cx="4112429" cy="224314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2036022" y="5242734"/>
            <a:ext cx="3514484" cy="24920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734961">
            <a:off x="16012520" y="3614763"/>
            <a:ext cx="2493560" cy="26838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35843">
            <a:off x="15222109" y="-177682"/>
            <a:ext cx="1952146" cy="241276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3434">
            <a:off x="11596499" y="8258664"/>
            <a:ext cx="4114800" cy="18329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193032" y="3077987"/>
            <a:ext cx="6391991" cy="720901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-556244" y="-640781"/>
            <a:ext cx="5985255" cy="11255666"/>
            <a:chOff x="0" y="0"/>
            <a:chExt cx="7980340" cy="1500755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635645">
              <a:off x="2663100" y="336778"/>
              <a:ext cx="3921419" cy="278064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821211">
              <a:off x="406539" y="6266843"/>
              <a:ext cx="3079267" cy="3805836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91609">
              <a:off x="4262620" y="11488316"/>
              <a:ext cx="3625248" cy="342091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2262573" y="1674616"/>
            <a:ext cx="6566440" cy="7914312"/>
            <a:chOff x="0" y="0"/>
            <a:chExt cx="8755254" cy="10552416"/>
          </a:xfrm>
        </p:grpSpPr>
        <p:sp>
          <p:nvSpPr>
            <p:cNvPr name="AutoShape 11" id="11"/>
            <p:cNvSpPr/>
            <p:nvPr/>
          </p:nvSpPr>
          <p:spPr>
            <a:xfrm rot="0">
              <a:off x="0" y="1770135"/>
              <a:ext cx="8755254" cy="8782281"/>
            </a:xfrm>
            <a:prstGeom prst="rect">
              <a:avLst/>
            </a:prstGeom>
            <a:solidFill>
              <a:srgbClr val="EDECED"/>
            </a:solidFill>
          </p:spPr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2607290" y="0"/>
              <a:ext cx="3540674" cy="3540270"/>
              <a:chOff x="0" y="0"/>
              <a:chExt cx="6350013" cy="6349289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-95250" y="-95136"/>
                <a:ext cx="6540525" cy="6539573"/>
              </a:xfrm>
              <a:custGeom>
                <a:avLst/>
                <a:gdLst/>
                <a:ahLst/>
                <a:cxnLst/>
                <a:rect r="r" b="b" t="t" l="l"/>
                <a:pathLst>
                  <a:path h="6539573" w="6540525">
                    <a:moveTo>
                      <a:pt x="5684545" y="1101865"/>
                    </a:moveTo>
                    <a:cubicBezTo>
                      <a:pt x="5560364" y="886829"/>
                      <a:pt x="5335181" y="766521"/>
                      <a:pt x="5103533" y="766356"/>
                    </a:cubicBezTo>
                    <a:lnTo>
                      <a:pt x="5103571" y="766318"/>
                    </a:lnTo>
                    <a:cubicBezTo>
                      <a:pt x="4871923" y="766115"/>
                      <a:pt x="4646701" y="645821"/>
                      <a:pt x="4522559" y="430810"/>
                    </a:cubicBezTo>
                    <a:cubicBezTo>
                      <a:pt x="4337317" y="109919"/>
                      <a:pt x="3927030" y="0"/>
                      <a:pt x="3606140" y="185281"/>
                    </a:cubicBezTo>
                    <a:lnTo>
                      <a:pt x="3606089" y="185319"/>
                    </a:lnTo>
                    <a:lnTo>
                      <a:pt x="3606089" y="185115"/>
                    </a:lnTo>
                    <a:cubicBezTo>
                      <a:pt x="3406788" y="299936"/>
                      <a:pt x="3153854" y="309029"/>
                      <a:pt x="2939771" y="187630"/>
                    </a:cubicBezTo>
                    <a:cubicBezTo>
                      <a:pt x="2836743" y="126902"/>
                      <a:pt x="2719296" y="94958"/>
                      <a:pt x="2599703" y="95136"/>
                    </a:cubicBezTo>
                    <a:cubicBezTo>
                      <a:pt x="2351405" y="95136"/>
                      <a:pt x="2134641" y="230048"/>
                      <a:pt x="2018614" y="430568"/>
                    </a:cubicBezTo>
                    <a:lnTo>
                      <a:pt x="2018614" y="430530"/>
                    </a:lnTo>
                    <a:cubicBezTo>
                      <a:pt x="1902625" y="631012"/>
                      <a:pt x="1685811" y="765925"/>
                      <a:pt x="1437551" y="765925"/>
                    </a:cubicBezTo>
                    <a:cubicBezTo>
                      <a:pt x="1067029" y="765925"/>
                      <a:pt x="766686" y="1066267"/>
                      <a:pt x="766686" y="1436789"/>
                    </a:cubicBezTo>
                    <a:lnTo>
                      <a:pt x="766686" y="1436866"/>
                    </a:lnTo>
                    <a:lnTo>
                      <a:pt x="766483" y="1436789"/>
                    </a:lnTo>
                    <a:cubicBezTo>
                      <a:pt x="766280" y="1666672"/>
                      <a:pt x="647802" y="1890154"/>
                      <a:pt x="435902" y="2014906"/>
                    </a:cubicBezTo>
                    <a:cubicBezTo>
                      <a:pt x="331646" y="2073744"/>
                      <a:pt x="245134" y="2159541"/>
                      <a:pt x="185433" y="2263305"/>
                    </a:cubicBezTo>
                    <a:cubicBezTo>
                      <a:pt x="61277" y="2478367"/>
                      <a:pt x="69723" y="2733523"/>
                      <a:pt x="185395" y="2934246"/>
                    </a:cubicBezTo>
                    <a:lnTo>
                      <a:pt x="185357" y="2934246"/>
                    </a:lnTo>
                    <a:cubicBezTo>
                      <a:pt x="300939" y="3134932"/>
                      <a:pt x="309385" y="3390113"/>
                      <a:pt x="185230" y="3605149"/>
                    </a:cubicBezTo>
                    <a:cubicBezTo>
                      <a:pt x="0" y="3926002"/>
                      <a:pt x="109906" y="4336288"/>
                      <a:pt x="430797" y="4521569"/>
                    </a:cubicBezTo>
                    <a:lnTo>
                      <a:pt x="430835" y="4521607"/>
                    </a:lnTo>
                    <a:lnTo>
                      <a:pt x="430708" y="4521695"/>
                    </a:lnTo>
                    <a:cubicBezTo>
                      <a:pt x="631228" y="4637634"/>
                      <a:pt x="766077" y="4854448"/>
                      <a:pt x="766077" y="5102746"/>
                    </a:cubicBezTo>
                    <a:cubicBezTo>
                      <a:pt x="766077" y="5473268"/>
                      <a:pt x="1066419" y="5773611"/>
                      <a:pt x="1436929" y="5773611"/>
                    </a:cubicBezTo>
                    <a:cubicBezTo>
                      <a:pt x="1685239" y="5773611"/>
                      <a:pt x="1901965" y="5908497"/>
                      <a:pt x="2018030" y="6109018"/>
                    </a:cubicBezTo>
                    <a:cubicBezTo>
                      <a:pt x="2134019" y="6309449"/>
                      <a:pt x="2350821" y="6444425"/>
                      <a:pt x="2599093" y="6444425"/>
                    </a:cubicBezTo>
                    <a:cubicBezTo>
                      <a:pt x="2718685" y="6444579"/>
                      <a:pt x="2836127" y="6412633"/>
                      <a:pt x="2939161" y="6351918"/>
                    </a:cubicBezTo>
                    <a:cubicBezTo>
                      <a:pt x="3153194" y="6230544"/>
                      <a:pt x="3406191" y="6239637"/>
                      <a:pt x="3605479" y="6354496"/>
                    </a:cubicBezTo>
                    <a:lnTo>
                      <a:pt x="3605479" y="6354255"/>
                    </a:lnTo>
                    <a:lnTo>
                      <a:pt x="3605517" y="6354331"/>
                    </a:lnTo>
                    <a:cubicBezTo>
                      <a:pt x="3926408" y="6539573"/>
                      <a:pt x="4336694" y="6429617"/>
                      <a:pt x="4521987" y="6108764"/>
                    </a:cubicBezTo>
                    <a:cubicBezTo>
                      <a:pt x="4646130" y="5893766"/>
                      <a:pt x="4871314" y="5773446"/>
                      <a:pt x="5102961" y="5773281"/>
                    </a:cubicBezTo>
                    <a:lnTo>
                      <a:pt x="5102911" y="5773192"/>
                    </a:lnTo>
                    <a:cubicBezTo>
                      <a:pt x="5334558" y="5773027"/>
                      <a:pt x="5559780" y="5652707"/>
                      <a:pt x="5683885" y="5437709"/>
                    </a:cubicBezTo>
                    <a:cubicBezTo>
                      <a:pt x="5745010" y="5331855"/>
                      <a:pt x="5774017" y="5216234"/>
                      <a:pt x="5773890" y="5102213"/>
                    </a:cubicBezTo>
                    <a:lnTo>
                      <a:pt x="5773979" y="5102290"/>
                    </a:lnTo>
                    <a:cubicBezTo>
                      <a:pt x="5774182" y="4878846"/>
                      <a:pt x="5886145" y="4661358"/>
                      <a:pt x="6087059" y="4534828"/>
                    </a:cubicBezTo>
                    <a:cubicBezTo>
                      <a:pt x="6195364" y="4477881"/>
                      <a:pt x="6289357" y="4390620"/>
                      <a:pt x="6355029" y="4276866"/>
                    </a:cubicBezTo>
                    <a:cubicBezTo>
                      <a:pt x="6479222" y="4061753"/>
                      <a:pt x="6470777" y="3806572"/>
                      <a:pt x="6355118" y="3605886"/>
                    </a:cubicBezTo>
                    <a:lnTo>
                      <a:pt x="6355156" y="3605886"/>
                    </a:lnTo>
                    <a:cubicBezTo>
                      <a:pt x="6239535" y="3405201"/>
                      <a:pt x="6231077" y="3150020"/>
                      <a:pt x="6355245" y="2934971"/>
                    </a:cubicBezTo>
                    <a:cubicBezTo>
                      <a:pt x="6540525" y="2614080"/>
                      <a:pt x="6430568" y="2203832"/>
                      <a:pt x="6109677" y="2018552"/>
                    </a:cubicBezTo>
                    <a:lnTo>
                      <a:pt x="6109627" y="2018501"/>
                    </a:lnTo>
                    <a:lnTo>
                      <a:pt x="6109754" y="2018463"/>
                    </a:lnTo>
                    <a:cubicBezTo>
                      <a:pt x="5910847" y="1903375"/>
                      <a:pt x="5776557" y="1689088"/>
                      <a:pt x="5774436" y="1443267"/>
                    </a:cubicBezTo>
                    <a:cubicBezTo>
                      <a:pt x="5775604" y="1327265"/>
                      <a:pt x="5746686" y="1209536"/>
                      <a:pt x="5684545" y="1101865"/>
                    </a:cubicBezTo>
                  </a:path>
                </a:pathLst>
              </a:custGeom>
              <a:blipFill>
                <a:blip r:embed="rId15"/>
                <a:stretch>
                  <a:fillRect l="-2695" r="-2695" t="0" b="0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82963" y="3969148"/>
              <a:ext cx="8189328" cy="60315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4193" indent="-282096" lvl="1">
                <a:lnSpc>
                  <a:spcPts val="5226"/>
                </a:lnSpc>
                <a:buFont typeface="Arial"/>
                <a:buChar char="•"/>
              </a:pPr>
              <a:r>
                <a:rPr lang="en-US" spc="130" sz="2613">
                  <a:solidFill>
                    <a:srgbClr val="202020"/>
                  </a:solidFill>
                  <a:latin typeface="Open Sauce"/>
                </a:rPr>
                <a:t>Increase creativity</a:t>
              </a:r>
            </a:p>
            <a:p>
              <a:pPr marL="564193" indent="-282096" lvl="1">
                <a:lnSpc>
                  <a:spcPts val="5226"/>
                </a:lnSpc>
                <a:buFont typeface="Arial"/>
                <a:buChar char="•"/>
              </a:pPr>
              <a:r>
                <a:rPr lang="en-US" spc="130" sz="2613">
                  <a:solidFill>
                    <a:srgbClr val="202020"/>
                  </a:solidFill>
                  <a:latin typeface="Open Sauce"/>
                </a:rPr>
                <a:t>Problem-solving</a:t>
              </a:r>
            </a:p>
            <a:p>
              <a:pPr marL="564193" indent="-282096" lvl="1">
                <a:lnSpc>
                  <a:spcPts val="5226"/>
                </a:lnSpc>
                <a:buFont typeface="Arial"/>
                <a:buChar char="•"/>
              </a:pPr>
              <a:r>
                <a:rPr lang="en-US" spc="130" sz="2613">
                  <a:solidFill>
                    <a:srgbClr val="202020"/>
                  </a:solidFill>
                  <a:latin typeface="Open Sauce"/>
                </a:rPr>
                <a:t>Do Wonder</a:t>
              </a:r>
            </a:p>
            <a:p>
              <a:pPr marL="564193" indent="-282096" lvl="1">
                <a:lnSpc>
                  <a:spcPts val="5226"/>
                </a:lnSpc>
                <a:buFont typeface="Arial"/>
                <a:buChar char="•"/>
              </a:pPr>
              <a:r>
                <a:rPr lang="en-US" spc="130" sz="2613">
                  <a:solidFill>
                    <a:srgbClr val="202020"/>
                  </a:solidFill>
                  <a:latin typeface="Open Sauce"/>
                </a:rPr>
                <a:t>Makes the impossible possible</a:t>
              </a:r>
            </a:p>
            <a:p>
              <a:pPr marL="564193" indent="-282096" lvl="1">
                <a:lnSpc>
                  <a:spcPts val="5226"/>
                </a:lnSpc>
                <a:buFont typeface="Arial"/>
                <a:buChar char="•"/>
              </a:pPr>
              <a:r>
                <a:rPr lang="en-US" spc="130" sz="2613">
                  <a:solidFill>
                    <a:srgbClr val="202020"/>
                  </a:solidFill>
                  <a:latin typeface="Open Sauce"/>
                </a:rPr>
                <a:t>The Future</a:t>
              </a:r>
            </a:p>
            <a:p>
              <a:pPr marL="564193" indent="-282096" lvl="1">
                <a:lnSpc>
                  <a:spcPts val="5226"/>
                </a:lnSpc>
                <a:buFont typeface="Arial"/>
                <a:buChar char="•"/>
              </a:pPr>
              <a:r>
                <a:rPr lang="en-US" spc="130" sz="2613">
                  <a:solidFill>
                    <a:srgbClr val="202020"/>
                  </a:solidFill>
                  <a:latin typeface="Open Sauce"/>
                </a:rPr>
                <a:t>Its FUN !!</a:t>
              </a:r>
            </a:p>
            <a:p>
              <a:pPr>
                <a:lnSpc>
                  <a:spcPts val="5226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9D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47455" y="1524558"/>
            <a:ext cx="5401423" cy="2685523"/>
            <a:chOff x="0" y="0"/>
            <a:chExt cx="7201897" cy="3580697"/>
          </a:xfrm>
        </p:grpSpPr>
        <p:sp>
          <p:nvSpPr>
            <p:cNvPr name="AutoShape 3" id="3"/>
            <p:cNvSpPr/>
            <p:nvPr/>
          </p:nvSpPr>
          <p:spPr>
            <a:xfrm rot="41469">
              <a:off x="19263" y="43087"/>
              <a:ext cx="7163371" cy="3237067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4" id="4"/>
            <p:cNvSpPr txBox="true"/>
            <p:nvPr/>
          </p:nvSpPr>
          <p:spPr>
            <a:xfrm rot="41469">
              <a:off x="933188" y="-2587"/>
              <a:ext cx="5292944" cy="3551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68"/>
                </a:lnSpc>
                <a:spcBef>
                  <a:spcPct val="0"/>
                </a:spcBef>
              </a:pPr>
              <a:r>
                <a:rPr lang="en-US" sz="15977">
                  <a:solidFill>
                    <a:srgbClr val="202020"/>
                  </a:solidFill>
                  <a:latin typeface="Paalalabas Wide"/>
                </a:rPr>
                <a:t>are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471975">
            <a:off x="7097333" y="3656670"/>
            <a:ext cx="5112460" cy="2696179"/>
            <a:chOff x="0" y="0"/>
            <a:chExt cx="6816614" cy="3594905"/>
          </a:xfrm>
        </p:grpSpPr>
        <p:sp>
          <p:nvSpPr>
            <p:cNvPr name="AutoShape 6" id="6"/>
            <p:cNvSpPr/>
            <p:nvPr/>
          </p:nvSpPr>
          <p:spPr>
            <a:xfrm rot="-22597">
              <a:off x="10566" y="22299"/>
              <a:ext cx="6795483" cy="3237067"/>
            </a:xfrm>
            <a:prstGeom prst="rect">
              <a:avLst/>
            </a:pr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 rot="-22597">
              <a:off x="1006903" y="26656"/>
              <a:ext cx="5139734" cy="355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68"/>
                </a:lnSpc>
                <a:spcBef>
                  <a:spcPct val="0"/>
                </a:spcBef>
              </a:pPr>
              <a:r>
                <a:rPr lang="en-US" sz="15977">
                  <a:solidFill>
                    <a:srgbClr val="202020"/>
                  </a:solidFill>
                  <a:latin typeface="Paalalabas Wide"/>
                </a:rPr>
                <a:t>you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7853" y="6035950"/>
            <a:ext cx="9762132" cy="2732694"/>
            <a:chOff x="0" y="0"/>
            <a:chExt cx="13016176" cy="3643592"/>
          </a:xfrm>
        </p:grpSpPr>
        <p:sp>
          <p:nvSpPr>
            <p:cNvPr name="AutoShape 9" id="9"/>
            <p:cNvSpPr/>
            <p:nvPr/>
          </p:nvSpPr>
          <p:spPr>
            <a:xfrm rot="72398">
              <a:off x="32648" y="136004"/>
              <a:ext cx="12950881" cy="3237067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10" id="10"/>
            <p:cNvSpPr txBox="true"/>
            <p:nvPr/>
          </p:nvSpPr>
          <p:spPr>
            <a:xfrm rot="72398">
              <a:off x="947979" y="-24306"/>
              <a:ext cx="11101375" cy="355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68"/>
                </a:lnSpc>
                <a:spcBef>
                  <a:spcPct val="0"/>
                </a:spcBef>
              </a:pPr>
              <a:r>
                <a:rPr lang="en-US" sz="15977">
                  <a:solidFill>
                    <a:srgbClr val="202020"/>
                  </a:solidFill>
                  <a:latin typeface="Paalalabas Wide"/>
                </a:rPr>
                <a:t>ready?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50305">
            <a:off x="12479639" y="7759724"/>
            <a:ext cx="2692624" cy="157151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8769">
            <a:off x="3392497" y="4303573"/>
            <a:ext cx="2010712" cy="321480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904" y="857979"/>
            <a:ext cx="3159010" cy="3159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64883">
            <a:off x="7154133" y="4234988"/>
            <a:ext cx="8173376" cy="2687817"/>
          </a:xfrm>
          <a:prstGeom prst="rect">
            <a:avLst/>
          </a:prstGeom>
          <a:solidFill>
            <a:srgbClr val="5C67B6"/>
          </a:solidFill>
        </p:spPr>
      </p:sp>
      <p:sp>
        <p:nvSpPr>
          <p:cNvPr name="TextBox 3" id="3"/>
          <p:cNvSpPr txBox="true"/>
          <p:nvPr/>
        </p:nvSpPr>
        <p:spPr>
          <a:xfrm rot="-361912">
            <a:off x="7324173" y="4525745"/>
            <a:ext cx="7684303" cy="210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46"/>
              </a:lnSpc>
              <a:spcBef>
                <a:spcPct val="0"/>
              </a:spcBef>
            </a:pPr>
            <a:r>
              <a:rPr lang="en-US" sz="12247">
                <a:solidFill>
                  <a:srgbClr val="202020"/>
                </a:solidFill>
                <a:latin typeface="Paalalabas Wide"/>
              </a:rPr>
              <a:t>OVERVIEW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662875" y="1896539"/>
            <a:ext cx="7206156" cy="2967522"/>
            <a:chOff x="0" y="0"/>
            <a:chExt cx="9608208" cy="3956697"/>
          </a:xfrm>
        </p:grpSpPr>
        <p:sp>
          <p:nvSpPr>
            <p:cNvPr name="AutoShape 5" id="5"/>
            <p:cNvSpPr/>
            <p:nvPr/>
          </p:nvSpPr>
          <p:spPr>
            <a:xfrm rot="171325">
              <a:off x="75088" y="233563"/>
              <a:ext cx="9458031" cy="3250351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6" id="6"/>
            <p:cNvSpPr txBox="true"/>
            <p:nvPr/>
          </p:nvSpPr>
          <p:spPr>
            <a:xfrm rot="171325">
              <a:off x="836257" y="193288"/>
              <a:ext cx="7850630" cy="3569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9"/>
                </a:lnSpc>
                <a:spcBef>
                  <a:spcPct val="0"/>
                </a:spcBef>
              </a:pPr>
              <a:r>
                <a:rPr lang="en-US" sz="16042">
                  <a:solidFill>
                    <a:srgbClr val="202020"/>
                  </a:solidFill>
                  <a:latin typeface="Paalalabas Wide"/>
                </a:rPr>
                <a:t>WEB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683713" y="7037155"/>
            <a:ext cx="8676940" cy="974215"/>
            <a:chOff x="0" y="0"/>
            <a:chExt cx="11569254" cy="129895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569254" cy="1298953"/>
              <a:chOff x="0" y="0"/>
              <a:chExt cx="9876354" cy="110888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9877624" cy="1108880"/>
              </a:xfrm>
              <a:custGeom>
                <a:avLst/>
                <a:gdLst/>
                <a:ahLst/>
                <a:cxnLst/>
                <a:rect r="r" b="b" t="t" l="l"/>
                <a:pathLst>
                  <a:path h="1108880" w="9877624">
                    <a:moveTo>
                      <a:pt x="9323904" y="1108880"/>
                    </a:moveTo>
                    <a:lnTo>
                      <a:pt x="553720" y="1108880"/>
                    </a:lnTo>
                    <a:cubicBezTo>
                      <a:pt x="247650" y="1108880"/>
                      <a:pt x="0" y="860624"/>
                      <a:pt x="0" y="555077"/>
                    </a:cubicBezTo>
                    <a:cubicBezTo>
                      <a:pt x="0" y="248257"/>
                      <a:pt x="247650" y="0"/>
                      <a:pt x="553720" y="0"/>
                    </a:cubicBezTo>
                    <a:lnTo>
                      <a:pt x="9323904" y="0"/>
                    </a:lnTo>
                    <a:cubicBezTo>
                      <a:pt x="9629973" y="0"/>
                      <a:pt x="9877623" y="248257"/>
                      <a:pt x="9877623" y="555077"/>
                    </a:cubicBezTo>
                    <a:cubicBezTo>
                      <a:pt x="9876354" y="860624"/>
                      <a:pt x="9628704" y="1108880"/>
                      <a:pt x="9323904" y="1108880"/>
                    </a:cubicBezTo>
                    <a:close/>
                  </a:path>
                </a:pathLst>
              </a:custGeom>
              <a:solidFill>
                <a:srgbClr val="3A9D76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064172" y="159128"/>
              <a:ext cx="7440910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pc="280" sz="5600">
                  <a:solidFill>
                    <a:srgbClr val="EDECED"/>
                  </a:solidFill>
                  <a:latin typeface="Paalalabas Wide"/>
                </a:rPr>
                <a:t>What is it ?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4300">
            <a:off x="3081561" y="6146384"/>
            <a:ext cx="2796087" cy="287986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03872">
            <a:off x="13807596" y="2073966"/>
            <a:ext cx="2188144" cy="22163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98601">
            <a:off x="7887050" y="2518389"/>
            <a:ext cx="5020140" cy="1458754"/>
          </a:xfrm>
          <a:prstGeom prst="rect">
            <a:avLst/>
          </a:prstGeom>
          <a:solidFill>
            <a:srgbClr val="3A9D76"/>
          </a:solidFill>
        </p:spPr>
      </p:sp>
      <p:sp>
        <p:nvSpPr>
          <p:cNvPr name="TextBox 3" id="3"/>
          <p:cNvSpPr txBox="true"/>
          <p:nvPr/>
        </p:nvSpPr>
        <p:spPr>
          <a:xfrm rot="-198601">
            <a:off x="8256261" y="2501364"/>
            <a:ext cx="4271748" cy="164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202020"/>
                </a:solidFill>
                <a:latin typeface="Paalalabas Wide"/>
              </a:rPr>
              <a:t>round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399793" y="1914733"/>
            <a:ext cx="2856261" cy="1744965"/>
            <a:chOff x="0" y="0"/>
            <a:chExt cx="3808348" cy="2326621"/>
          </a:xfrm>
        </p:grpSpPr>
        <p:sp>
          <p:nvSpPr>
            <p:cNvPr name="AutoShape 5" id="5"/>
            <p:cNvSpPr/>
            <p:nvPr/>
          </p:nvSpPr>
          <p:spPr>
            <a:xfrm rot="245089">
              <a:off x="64602" y="128569"/>
              <a:ext cx="3679145" cy="1945005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6" id="6"/>
            <p:cNvSpPr txBox="true"/>
            <p:nvPr/>
          </p:nvSpPr>
          <p:spPr>
            <a:xfrm rot="245089">
              <a:off x="366703" y="83826"/>
              <a:ext cx="3088230" cy="2135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one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3367" y="1453576"/>
            <a:ext cx="2240514" cy="266727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6126" y="7714662"/>
            <a:ext cx="2829068" cy="308727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6080411" y="449150"/>
            <a:ext cx="2941064" cy="20854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-330768" y="6618872"/>
            <a:ext cx="2718936" cy="256568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102543" y="5178381"/>
            <a:ext cx="10082913" cy="3692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8">
                <a:solidFill>
                  <a:srgbClr val="FFFFFF"/>
                </a:solidFill>
                <a:latin typeface="Open Sauce"/>
              </a:rPr>
              <a:t>At first i used to think that the internet was some magic trick created by certain wizard , or a human that lives inside my PC ... But while getting older I realized Iwas kinda wrong</a:t>
            </a:r>
          </a:p>
          <a:p>
            <a:pPr algn="ctr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Open Sauce"/>
              </a:rPr>
              <a:t>indeed it was a certain magic but not the same one in my head 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6126" y="7714662"/>
            <a:ext cx="2829068" cy="30872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5645">
            <a:off x="16080411" y="449150"/>
            <a:ext cx="2941064" cy="2085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609">
            <a:off x="-330768" y="6618872"/>
            <a:ext cx="2718936" cy="256568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198601">
            <a:off x="5974449" y="2352286"/>
            <a:ext cx="5517710" cy="1458754"/>
          </a:xfrm>
          <a:prstGeom prst="rect">
            <a:avLst/>
          </a:prstGeom>
          <a:solidFill>
            <a:srgbClr val="3A9D7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3367" y="1453576"/>
            <a:ext cx="2240514" cy="266727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198601">
            <a:off x="6154039" y="2303587"/>
            <a:ext cx="5150056" cy="139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202020"/>
                </a:solidFill>
                <a:latin typeface="Paalalabas Wide"/>
              </a:rPr>
              <a:t>Network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87445" y="4435976"/>
            <a:ext cx="9913110" cy="397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pc="159" sz="3199">
                <a:solidFill>
                  <a:srgbClr val="FFFFFF"/>
                </a:solidFill>
                <a:latin typeface="Open Sauce"/>
              </a:rPr>
              <a:t>A computer network is a group of two or more computers that are linked together. Networks are usually used to share resources, exchange files or communicate with other users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DAFEhgycvII</dc:identifier>
  <dcterms:modified xsi:type="dcterms:W3CDTF">2011-08-01T06:04:30Z</dcterms:modified>
  <cp:revision>1</cp:revision>
  <dc:title>WEB Presentation</dc:title>
</cp:coreProperties>
</file>